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7" r:id="rId1"/>
  </p:sldMasterIdLst>
  <p:notesMasterIdLst>
    <p:notesMasterId r:id="rId28"/>
  </p:notesMasterIdLst>
  <p:handoutMasterIdLst>
    <p:handoutMasterId r:id="rId29"/>
  </p:handoutMasterIdLst>
  <p:sldIdLst>
    <p:sldId id="303" r:id="rId2"/>
    <p:sldId id="283" r:id="rId3"/>
    <p:sldId id="310" r:id="rId4"/>
    <p:sldId id="311" r:id="rId5"/>
    <p:sldId id="312" r:id="rId6"/>
    <p:sldId id="313" r:id="rId7"/>
    <p:sldId id="314" r:id="rId8"/>
    <p:sldId id="315" r:id="rId9"/>
    <p:sldId id="316" r:id="rId10"/>
    <p:sldId id="318" r:id="rId11"/>
    <p:sldId id="320" r:id="rId12"/>
    <p:sldId id="321" r:id="rId13"/>
    <p:sldId id="323" r:id="rId14"/>
    <p:sldId id="324" r:id="rId15"/>
    <p:sldId id="325" r:id="rId16"/>
    <p:sldId id="326" r:id="rId17"/>
    <p:sldId id="327" r:id="rId18"/>
    <p:sldId id="328" r:id="rId19"/>
    <p:sldId id="329" r:id="rId20"/>
    <p:sldId id="330" r:id="rId21"/>
    <p:sldId id="331" r:id="rId22"/>
    <p:sldId id="332" r:id="rId23"/>
    <p:sldId id="333" r:id="rId24"/>
    <p:sldId id="309" r:id="rId25"/>
    <p:sldId id="335" r:id="rId26"/>
    <p:sldId id="280" r:id="rId27"/>
  </p:sldIdLst>
  <p:sldSz cx="9144000" cy="6858000" type="screen4x3"/>
  <p:notesSz cx="6858000" cy="9144000"/>
  <p:custDataLst>
    <p:tags r:id="rId30"/>
  </p:custDataLst>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5pPr>
    <a:lvl6pPr marL="2286000" algn="l" defTabSz="914400" rtl="0" eaLnBrk="1" latinLnBrk="0" hangingPunct="1">
      <a:defRPr sz="2400" kern="1200">
        <a:solidFill>
          <a:schemeClr val="tx1"/>
        </a:solidFill>
        <a:latin typeface="Arial" charset="0"/>
        <a:ea typeface="ＭＳ Ｐゴシック" pitchFamily="108" charset="-128"/>
        <a:cs typeface="+mn-cs"/>
      </a:defRPr>
    </a:lvl6pPr>
    <a:lvl7pPr marL="2743200" algn="l" defTabSz="914400" rtl="0" eaLnBrk="1" latinLnBrk="0" hangingPunct="1">
      <a:defRPr sz="2400" kern="1200">
        <a:solidFill>
          <a:schemeClr val="tx1"/>
        </a:solidFill>
        <a:latin typeface="Arial" charset="0"/>
        <a:ea typeface="ＭＳ Ｐゴシック" pitchFamily="108" charset="-128"/>
        <a:cs typeface="+mn-cs"/>
      </a:defRPr>
    </a:lvl7pPr>
    <a:lvl8pPr marL="3200400" algn="l" defTabSz="914400" rtl="0" eaLnBrk="1" latinLnBrk="0" hangingPunct="1">
      <a:defRPr sz="2400" kern="1200">
        <a:solidFill>
          <a:schemeClr val="tx1"/>
        </a:solidFill>
        <a:latin typeface="Arial" charset="0"/>
        <a:ea typeface="ＭＳ Ｐゴシック" pitchFamily="108" charset="-128"/>
        <a:cs typeface="+mn-cs"/>
      </a:defRPr>
    </a:lvl8pPr>
    <a:lvl9pPr marL="3657600" algn="l" defTabSz="914400" rtl="0" eaLnBrk="1" latinLnBrk="0" hangingPunct="1">
      <a:defRPr sz="2400" kern="1200">
        <a:solidFill>
          <a:schemeClr val="tx1"/>
        </a:solidFill>
        <a:latin typeface="Arial" charset="0"/>
        <a:ea typeface="ＭＳ Ｐゴシック" pitchFamily="108" charset="-128"/>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4176">
          <p15:clr>
            <a:srgbClr val="A4A3A4"/>
          </p15:clr>
        </p15:guide>
        <p15:guide id="3" orient="horz" pos="290">
          <p15:clr>
            <a:srgbClr val="A4A3A4"/>
          </p15:clr>
        </p15:guide>
        <p15:guide id="4" orient="horz" pos="576">
          <p15:clr>
            <a:srgbClr val="A4A3A4"/>
          </p15:clr>
        </p15:guide>
        <p15:guide id="5" orient="horz" pos="720" userDrawn="1">
          <p15:clr>
            <a:srgbClr val="A4A3A4"/>
          </p15:clr>
        </p15:guide>
        <p15:guide id="6" orient="horz" pos="864">
          <p15:clr>
            <a:srgbClr val="A4A3A4"/>
          </p15:clr>
        </p15:guide>
        <p15:guide id="7" orient="horz" pos="1584" userDrawn="1">
          <p15:clr>
            <a:srgbClr val="A4A3A4"/>
          </p15:clr>
        </p15:guide>
        <p15:guide id="8" orient="horz" pos="1152" userDrawn="1">
          <p15:clr>
            <a:srgbClr val="A4A3A4"/>
          </p15:clr>
        </p15:guide>
        <p15:guide id="9" orient="horz" pos="3825">
          <p15:clr>
            <a:srgbClr val="A4A3A4"/>
          </p15:clr>
        </p15:guide>
        <p15:guide id="10" pos="2880">
          <p15:clr>
            <a:srgbClr val="A4A3A4"/>
          </p15:clr>
        </p15:guide>
        <p15:guide id="11" pos="5472">
          <p15:clr>
            <a:srgbClr val="A4A3A4"/>
          </p15:clr>
        </p15:guide>
        <p15:guide id="12" pos="288">
          <p15:clr>
            <a:srgbClr val="A4A3A4"/>
          </p15:clr>
        </p15:guide>
        <p15:guide id="13" pos="4608">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57A6"/>
    <a:srgbClr val="3E648A"/>
    <a:srgbClr val="4D4D4D"/>
    <a:srgbClr val="C9CACA"/>
    <a:srgbClr val="A8B7CA"/>
    <a:srgbClr val="708CAA"/>
    <a:srgbClr val="56779A"/>
    <a:srgbClr val="28517B"/>
    <a:srgbClr val="65BBEC"/>
    <a:srgbClr val="A8B8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21" autoAdjust="0"/>
    <p:restoredTop sz="89689" autoAdjust="0"/>
  </p:normalViewPr>
  <p:slideViewPr>
    <p:cSldViewPr showGuides="1">
      <p:cViewPr varScale="1">
        <p:scale>
          <a:sx n="79" d="100"/>
          <a:sy n="79" d="100"/>
        </p:scale>
        <p:origin x="-1589" y="-77"/>
      </p:cViewPr>
      <p:guideLst>
        <p:guide orient="horz" pos="2160"/>
        <p:guide orient="horz" pos="4176"/>
        <p:guide orient="horz" pos="290"/>
        <p:guide orient="horz" pos="576"/>
        <p:guide orient="horz" pos="720"/>
        <p:guide orient="horz" pos="864"/>
        <p:guide orient="horz" pos="1584"/>
        <p:guide orient="horz" pos="1152"/>
        <p:guide orient="horz" pos="3825"/>
        <p:guide pos="2880"/>
        <p:guide pos="5472"/>
        <p:guide pos="288"/>
        <p:guide pos="4608"/>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40" d="100"/>
          <a:sy n="40" d="100"/>
        </p:scale>
        <p:origin x="2290" y="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a:solidFill>
                  <a:srgbClr val="313232"/>
                </a:solidFill>
              </a:defRPr>
            </a:lvl1pPr>
          </a:lstStyle>
          <a:p>
            <a:endParaRPr lang="en-US"/>
          </a:p>
        </p:txBody>
      </p:sp>
      <p:sp>
        <p:nvSpPr>
          <p:cNvPr id="348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rgbClr val="313232"/>
                </a:solidFill>
              </a:defRPr>
            </a:lvl1pPr>
          </a:lstStyle>
          <a:p>
            <a:endParaRPr lang="en-US"/>
          </a:p>
        </p:txBody>
      </p:sp>
      <p:sp>
        <p:nvSpPr>
          <p:cNvPr id="348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solidFill>
                  <a:srgbClr val="313232"/>
                </a:solidFill>
              </a:defRPr>
            </a:lvl1pPr>
          </a:lstStyle>
          <a:p>
            <a:endParaRPr lang="en-US"/>
          </a:p>
        </p:txBody>
      </p:sp>
      <p:sp>
        <p:nvSpPr>
          <p:cNvPr id="348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solidFill>
                  <a:srgbClr val="313232"/>
                </a:solidFill>
              </a:defRPr>
            </a:lvl1pPr>
          </a:lstStyle>
          <a:p>
            <a:fld id="{CE181127-C146-49BB-AC1B-FE0E3A9D5DCC}" type="slidenum">
              <a:rPr lang="en-US"/>
              <a:pPr/>
              <a:t>‹#›</a:t>
            </a:fld>
            <a:endParaRPr lang="en-US"/>
          </a:p>
        </p:txBody>
      </p:sp>
    </p:spTree>
    <p:extLst>
      <p:ext uri="{BB962C8B-B14F-4D97-AF65-F5344CB8AC3E}">
        <p14:creationId xmlns:p14="http://schemas.microsoft.com/office/powerpoint/2010/main" val="77044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800">
                <a:solidFill>
                  <a:srgbClr val="313232"/>
                </a:solidFill>
              </a:defRPr>
            </a:lvl1pPr>
          </a:lstStyle>
          <a:p>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800">
                <a:solidFill>
                  <a:srgbClr val="313232"/>
                </a:solidFill>
              </a:defRPr>
            </a:lvl1pPr>
          </a:lstStyle>
          <a:p>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800">
                <a:solidFill>
                  <a:srgbClr val="313232"/>
                </a:solidFill>
              </a:defRPr>
            </a:lvl1pPr>
          </a:lstStyle>
          <a:p>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800">
                <a:solidFill>
                  <a:srgbClr val="313232"/>
                </a:solidFill>
              </a:defRPr>
            </a:lvl1pPr>
          </a:lstStyle>
          <a:p>
            <a:fld id="{D1C7FB31-0C7B-4DF9-A9BC-6BD9C278B254}" type="slidenum">
              <a:rPr lang="en-US"/>
              <a:pPr/>
              <a:t>‹#›</a:t>
            </a:fld>
            <a:endParaRPr lang="en-US"/>
          </a:p>
        </p:txBody>
      </p:sp>
    </p:spTree>
    <p:extLst>
      <p:ext uri="{BB962C8B-B14F-4D97-AF65-F5344CB8AC3E}">
        <p14:creationId xmlns:p14="http://schemas.microsoft.com/office/powerpoint/2010/main" val="36415489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08"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08"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08"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08"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0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_Cover Mast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56192" cy="6867144"/>
          </a:xfrm>
          <a:prstGeom prst="rect">
            <a:avLst/>
          </a:prstGeom>
        </p:spPr>
      </p:pic>
      <p:sp>
        <p:nvSpPr>
          <p:cNvPr id="7" name="Rectangle 9"/>
          <p:cNvSpPr>
            <a:spLocks noGrp="1" noChangeArrowheads="1"/>
          </p:cNvSpPr>
          <p:nvPr>
            <p:ph type="ctrTitle" hasCustomPrompt="1"/>
          </p:nvPr>
        </p:nvSpPr>
        <p:spPr>
          <a:xfrm>
            <a:off x="457200" y="4123135"/>
            <a:ext cx="8229600" cy="822325"/>
          </a:xfrm>
          <a:prstGeom prst="rect">
            <a:avLst/>
          </a:prstGeom>
        </p:spPr>
        <p:txBody>
          <a:bodyPr lIns="0" tIns="0" rIns="0" bIns="0"/>
          <a:lstStyle>
            <a:lvl1pPr>
              <a:defRPr sz="2800" b="1" baseline="0">
                <a:solidFill>
                  <a:srgbClr val="FFFFFF"/>
                </a:solidFill>
              </a:defRPr>
            </a:lvl1pPr>
          </a:lstStyle>
          <a:p>
            <a:r>
              <a:rPr lang="en-US" dirty="0" smtClean="0"/>
              <a:t>Cover: 28 </a:t>
            </a:r>
            <a:r>
              <a:rPr lang="en-US" dirty="0" err="1" smtClean="0"/>
              <a:t>pt</a:t>
            </a:r>
            <a:r>
              <a:rPr lang="en-US" dirty="0" smtClean="0"/>
              <a:t> Arial Bold, 0.9 line spacing, max title is two lines. Title image is 3.75×9″ @300dpi</a:t>
            </a:r>
            <a:endParaRPr lang="en-US" dirty="0"/>
          </a:p>
        </p:txBody>
      </p:sp>
      <p:sp>
        <p:nvSpPr>
          <p:cNvPr id="11" name="Subtitle 10"/>
          <p:cNvSpPr>
            <a:spLocks noGrp="1" noChangeArrowheads="1"/>
          </p:cNvSpPr>
          <p:nvPr>
            <p:ph type="subTitle" idx="1" hasCustomPrompt="1"/>
          </p:nvPr>
        </p:nvSpPr>
        <p:spPr>
          <a:xfrm>
            <a:off x="457200" y="5067300"/>
            <a:ext cx="8229600" cy="838200"/>
          </a:xfrm>
          <a:prstGeom prst="rect">
            <a:avLst/>
          </a:prstGeom>
        </p:spPr>
        <p:txBody>
          <a:bodyPr lIns="0" tIns="0" rIns="0" bIns="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500" baseline="0">
                <a:solidFill>
                  <a:srgbClr val="FFFFFF"/>
                </a:solidFill>
              </a:defRPr>
            </a:lvl1pPr>
          </a:lstStyle>
          <a:p>
            <a:r>
              <a:rPr lang="en-US" dirty="0" smtClean="0"/>
              <a:t>Subtitle is 15 </a:t>
            </a:r>
            <a:r>
              <a:rPr lang="en-US" dirty="0" err="1" smtClean="0"/>
              <a:t>pt</a:t>
            </a:r>
            <a:r>
              <a:rPr lang="en-US" dirty="0" smtClean="0"/>
              <a:t> Arial, </a:t>
            </a:r>
            <a:r>
              <a:rPr lang="ru-RU" dirty="0" smtClean="0"/>
              <a:t>0</a:t>
            </a:r>
            <a:r>
              <a:rPr lang="en-US" dirty="0" smtClean="0"/>
              <a:t>.9 line spacing, max subtitle is four lines. Edit the Cover Master slide to change the image on the cover page: Go to the View tab and click on Slide Master; Click Cover Master layout; right-click on the picture, select “Change Picture” from the drop down menu.</a:t>
            </a:r>
            <a:br>
              <a:rPr lang="en-US" dirty="0" smtClean="0"/>
            </a:br>
            <a:r>
              <a:rPr lang="en-US" dirty="0" smtClean="0"/>
              <a:t>Select image or data ribbon from appropriate image library.</a:t>
            </a:r>
          </a:p>
        </p:txBody>
      </p:sp>
      <p:sp>
        <p:nvSpPr>
          <p:cNvPr id="12" name="Rectangle 12"/>
          <p:cNvSpPr>
            <a:spLocks noChangeArrowheads="1"/>
          </p:cNvSpPr>
          <p:nvPr userDrawn="1"/>
        </p:nvSpPr>
        <p:spPr bwMode="auto">
          <a:xfrm>
            <a:off x="457200" y="5487480"/>
            <a:ext cx="6767512" cy="1193800"/>
          </a:xfrm>
          <a:prstGeom prst="rect">
            <a:avLst/>
          </a:prstGeom>
          <a:noFill/>
          <a:ln w="9525">
            <a:noFill/>
            <a:miter lim="800000"/>
            <a:headEnd/>
            <a:tailEnd/>
          </a:ln>
        </p:spPr>
        <p:txBody>
          <a:bodyPr lIns="0" tIns="0" rIns="0" bIns="0" anchor="b"/>
          <a:lstStyle/>
          <a:p>
            <a:pPr>
              <a:lnSpc>
                <a:spcPts val="1200"/>
              </a:lnSpc>
            </a:pPr>
            <a:r>
              <a:rPr lang="en-US" sz="1200" b="1" dirty="0">
                <a:solidFill>
                  <a:srgbClr val="FFFFFF"/>
                </a:solidFill>
              </a:rPr>
              <a:t>Prepared by </a:t>
            </a:r>
            <a:r>
              <a:rPr lang="en-US" sz="1200" b="1" dirty="0" smtClean="0">
                <a:solidFill>
                  <a:srgbClr val="FFFFFF"/>
                </a:solidFill>
              </a:rPr>
              <a:t>Aon</a:t>
            </a:r>
            <a:r>
              <a:rPr lang="en-US" sz="1200" b="1" baseline="0" dirty="0" smtClean="0">
                <a:solidFill>
                  <a:srgbClr val="FFFFFF"/>
                </a:solidFill>
              </a:rPr>
              <a:t> Voluntary Benefits &amp; Enrollment Solutions</a:t>
            </a:r>
            <a:r>
              <a:rPr lang="en-US" sz="1200" b="1" dirty="0">
                <a:solidFill>
                  <a:srgbClr val="FFFFFF"/>
                </a:solidFill>
              </a:rPr>
              <a:t/>
            </a:r>
            <a:br>
              <a:rPr lang="en-US" sz="1200" b="1" dirty="0">
                <a:solidFill>
                  <a:srgbClr val="FFFFFF"/>
                </a:solidFill>
              </a:rPr>
            </a:br>
            <a:r>
              <a:rPr lang="en-US" sz="1000" b="0" dirty="0" smtClean="0">
                <a:solidFill>
                  <a:srgbClr val="FFFFFF"/>
                </a:solidFill>
              </a:rPr>
              <a:t>Aon</a:t>
            </a:r>
            <a:r>
              <a:rPr lang="en-US" sz="1000" b="0" baseline="0" dirty="0" smtClean="0">
                <a:solidFill>
                  <a:srgbClr val="FFFFFF"/>
                </a:solidFill>
              </a:rPr>
              <a:t> Risk Solutions</a:t>
            </a:r>
            <a:r>
              <a:rPr lang="en-US" sz="1000" dirty="0" smtClean="0">
                <a:solidFill>
                  <a:srgbClr val="FFFFFF"/>
                </a:solidFill>
              </a:rPr>
              <a:t>  |  Health &amp;</a:t>
            </a:r>
            <a:r>
              <a:rPr lang="en-US" sz="1000" baseline="0" dirty="0" smtClean="0">
                <a:solidFill>
                  <a:srgbClr val="FFFFFF"/>
                </a:solidFill>
              </a:rPr>
              <a:t> Benefits</a:t>
            </a:r>
            <a:endParaRPr lang="en-US" sz="1000" dirty="0" smtClean="0">
              <a:solidFill>
                <a:srgbClr val="FFFFFF"/>
              </a:solidFill>
            </a:endParaRPr>
          </a:p>
          <a:p>
            <a:pPr>
              <a:lnSpc>
                <a:spcPts val="1800"/>
              </a:lnSpc>
            </a:pPr>
            <a:r>
              <a:rPr lang="en-US" sz="900" b="1" dirty="0" smtClean="0">
                <a:solidFill>
                  <a:srgbClr val="FFFFFF"/>
                </a:solidFill>
              </a:rPr>
              <a:t>Risk. Reinsurance. Human Resources</a:t>
            </a:r>
            <a:endParaRPr lang="en-US" sz="900" b="1" dirty="0">
              <a:solidFill>
                <a:srgbClr val="FFFFFF"/>
              </a:solidFill>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72878" y="6080752"/>
            <a:ext cx="913443" cy="575131"/>
          </a:xfrm>
          <a:prstGeom prst="rect">
            <a:avLst/>
          </a:prstGeom>
        </p:spPr>
      </p:pic>
    </p:spTree>
    <p:extLst>
      <p:ext uri="{BB962C8B-B14F-4D97-AF65-F5344CB8AC3E}">
        <p14:creationId xmlns:p14="http://schemas.microsoft.com/office/powerpoint/2010/main" val="176568612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144588"/>
            <a:ext cx="8229600" cy="4951412"/>
          </a:xfrm>
        </p:spPr>
        <p:txBody>
          <a:bodyPr/>
          <a:lstStyle>
            <a:lvl1pPr marL="0" indent="0">
              <a:lnSpc>
                <a:spcPct val="125000"/>
              </a:lnSpc>
              <a:buNone/>
              <a:defRPr sz="1200" b="1"/>
            </a:lvl1pPr>
            <a:lvl2pPr marL="0" indent="0">
              <a:lnSpc>
                <a:spcPct val="125000"/>
              </a:lnSpc>
              <a:spcAft>
                <a:spcPts val="400"/>
              </a:spcAft>
              <a:buNone/>
              <a:defRPr sz="1200"/>
            </a:lvl2pPr>
            <a:lvl3pPr marL="228600" indent="-228600">
              <a:buFont typeface="Wingdings" panose="05000000000000000000" pitchFamily="2" charset="2"/>
              <a:buChar char="§"/>
              <a:defRPr/>
            </a:lvl3pPr>
            <a:lvl4pPr marL="571500" indent="-225425">
              <a:buFont typeface="Arial" panose="020B0604020202020204" pitchFamily="34" charset="0"/>
              <a:buChar char="–"/>
              <a:defRPr/>
            </a:lvl4pPr>
            <a:lvl5pPr marL="917575" indent="-231775">
              <a:buFont typeface="Arial" panose="020B0604020202020204" pitchFamily="34" charset="0"/>
              <a:buChar char="•"/>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60353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44588"/>
            <a:ext cx="4038600" cy="495141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144588"/>
            <a:ext cx="4038600" cy="495141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ft Conten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44588"/>
            <a:ext cx="4038600" cy="495141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3757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ght Conten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144588"/>
            <a:ext cx="4038600" cy="495141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97767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with Subhead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43223"/>
            <a:ext cx="4040188"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2174"/>
            <a:ext cx="4040188"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143223"/>
            <a:ext cx="4041775"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22174"/>
            <a:ext cx="4041775"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1"/>
          <p:cNvSpPr>
            <a:spLocks noGrp="1"/>
          </p:cNvSpPr>
          <p:nvPr>
            <p:ph type="title"/>
          </p:nvPr>
        </p:nvSpPr>
        <p:spPr>
          <a:xfrm>
            <a:off x="457200" y="304800"/>
            <a:ext cx="8229600" cy="520700"/>
          </a:xfrm>
        </p:spPr>
        <p:txBody>
          <a:bodyPr/>
          <a:lstStyle/>
          <a:p>
            <a:r>
              <a:rPr lang="en-US" smtClean="0"/>
              <a:t>Click to edit Master title style</a:t>
            </a:r>
            <a:endParaRPr lang="en-US"/>
          </a:p>
        </p:txBody>
      </p:sp>
    </p:spTree>
    <p:extLst>
      <p:ext uri="{BB962C8B-B14F-4D97-AF65-F5344CB8AC3E}">
        <p14:creationId xmlns:p14="http://schemas.microsoft.com/office/powerpoint/2010/main" val="16884261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Subhead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43223"/>
            <a:ext cx="4040188"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2174"/>
            <a:ext cx="4040188"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143223"/>
            <a:ext cx="4041775"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22174"/>
            <a:ext cx="4041775"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1"/>
          <p:cNvSpPr>
            <a:spLocks noGrp="1"/>
          </p:cNvSpPr>
          <p:nvPr>
            <p:ph type="title"/>
          </p:nvPr>
        </p:nvSpPr>
        <p:spPr>
          <a:xfrm>
            <a:off x="457200" y="304800"/>
            <a:ext cx="8229600" cy="520700"/>
          </a:xfrm>
        </p:spPr>
        <p:txBody>
          <a:bodyPr/>
          <a:lstStyle/>
          <a:p>
            <a:r>
              <a:rPr lang="en-US" smtClean="0"/>
              <a:t>Click to edit Master title style</a:t>
            </a:r>
            <a:endParaRPr lang="en-US"/>
          </a:p>
        </p:txBody>
      </p:sp>
    </p:spTree>
    <p:extLst>
      <p:ext uri="{BB962C8B-B14F-4D97-AF65-F5344CB8AC3E}">
        <p14:creationId xmlns:p14="http://schemas.microsoft.com/office/powerpoint/2010/main" val="3530534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head Content Left Only">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43223"/>
            <a:ext cx="4040188"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2174"/>
            <a:ext cx="4040188"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457200" y="304800"/>
            <a:ext cx="8229600" cy="520700"/>
          </a:xfrm>
        </p:spPr>
        <p:txBody>
          <a:bodyPr/>
          <a:lstStyle/>
          <a:p>
            <a:r>
              <a:rPr lang="en-US" smtClean="0"/>
              <a:t>Click to edit Master title style</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head Content Right Only">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645025" y="1143223"/>
            <a:ext cx="4041775"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22174"/>
            <a:ext cx="4041775"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1"/>
          <p:cNvSpPr>
            <a:spLocks noGrp="1"/>
          </p:cNvSpPr>
          <p:nvPr>
            <p:ph type="title"/>
          </p:nvPr>
        </p:nvSpPr>
        <p:spPr>
          <a:xfrm>
            <a:off x="457200" y="304800"/>
            <a:ext cx="8229600" cy="520700"/>
          </a:xfrm>
        </p:spPr>
        <p:txBody>
          <a:bodyPr/>
          <a:lstStyle/>
          <a:p>
            <a:r>
              <a:rPr lang="en-US" smtClean="0"/>
              <a:t>Click to edit Master title style</a:t>
            </a:r>
            <a:endParaRPr lang="en-US"/>
          </a:p>
        </p:txBody>
      </p:sp>
    </p:spTree>
    <p:extLst>
      <p:ext uri="{BB962C8B-B14F-4D97-AF65-F5344CB8AC3E}">
        <p14:creationId xmlns:p14="http://schemas.microsoft.com/office/powerpoint/2010/main" val="2513561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Cover Mast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662" y="461896"/>
            <a:ext cx="8214676" cy="3422782"/>
          </a:xfrm>
          <a:prstGeom prst="rect">
            <a:avLst/>
          </a:prstGeom>
        </p:spPr>
      </p:pic>
      <p:sp>
        <p:nvSpPr>
          <p:cNvPr id="7" name="Rectangle 9"/>
          <p:cNvSpPr>
            <a:spLocks noGrp="1" noChangeArrowheads="1"/>
          </p:cNvSpPr>
          <p:nvPr>
            <p:ph type="ctrTitle" hasCustomPrompt="1"/>
          </p:nvPr>
        </p:nvSpPr>
        <p:spPr>
          <a:xfrm>
            <a:off x="457200" y="4123135"/>
            <a:ext cx="8229600" cy="822325"/>
          </a:xfrm>
          <a:prstGeom prst="rect">
            <a:avLst/>
          </a:prstGeom>
        </p:spPr>
        <p:txBody>
          <a:bodyPr lIns="0" tIns="0" rIns="0" bIns="0"/>
          <a:lstStyle>
            <a:lvl1pPr>
              <a:defRPr sz="2800" b="1" baseline="0">
                <a:solidFill>
                  <a:schemeClr val="tx1"/>
                </a:solidFill>
              </a:defRPr>
            </a:lvl1pPr>
          </a:lstStyle>
          <a:p>
            <a:r>
              <a:rPr lang="en-US" dirty="0" smtClean="0"/>
              <a:t>Cover: 28 </a:t>
            </a:r>
            <a:r>
              <a:rPr lang="en-US" dirty="0" err="1" smtClean="0"/>
              <a:t>pt</a:t>
            </a:r>
            <a:r>
              <a:rPr lang="en-US" dirty="0" smtClean="0"/>
              <a:t> Arial Bold, 0.9 line spacing, max title is two lines. Title image is 3.75×9″ @300dpi</a:t>
            </a:r>
            <a:endParaRPr lang="en-US" dirty="0"/>
          </a:p>
        </p:txBody>
      </p:sp>
      <p:sp>
        <p:nvSpPr>
          <p:cNvPr id="11" name="Subtitle 10"/>
          <p:cNvSpPr>
            <a:spLocks noGrp="1" noChangeArrowheads="1"/>
          </p:cNvSpPr>
          <p:nvPr>
            <p:ph type="subTitle" idx="1" hasCustomPrompt="1"/>
          </p:nvPr>
        </p:nvSpPr>
        <p:spPr>
          <a:xfrm>
            <a:off x="457200" y="5067300"/>
            <a:ext cx="8229600" cy="838200"/>
          </a:xfrm>
          <a:prstGeom prst="rect">
            <a:avLst/>
          </a:prstGeom>
        </p:spPr>
        <p:txBody>
          <a:bodyPr lIns="0" tIns="0" rIns="0" bIns="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500" baseline="0"/>
            </a:lvl1pPr>
          </a:lstStyle>
          <a:p>
            <a:r>
              <a:rPr lang="en-US" dirty="0" smtClean="0"/>
              <a:t>Subtitle is 15 </a:t>
            </a:r>
            <a:r>
              <a:rPr lang="en-US" dirty="0" err="1" smtClean="0"/>
              <a:t>pt</a:t>
            </a:r>
            <a:r>
              <a:rPr lang="en-US" dirty="0" smtClean="0"/>
              <a:t> Arial, </a:t>
            </a:r>
            <a:r>
              <a:rPr lang="ru-RU" dirty="0" smtClean="0"/>
              <a:t>0</a:t>
            </a:r>
            <a:r>
              <a:rPr lang="en-US" dirty="0" smtClean="0"/>
              <a:t>.9 line spacing, max subtitle is four lines. Edit the Cover Master slide to change the image on the cover page: Go to the View tab and click on Slide Master; Click Cover Master layout; right-click on the picture, select “Change Picture” from the drop down menu.</a:t>
            </a:r>
            <a:br>
              <a:rPr lang="en-US" dirty="0" smtClean="0"/>
            </a:br>
            <a:r>
              <a:rPr lang="en-US" dirty="0" smtClean="0"/>
              <a:t>Select image or data ribbon from appropriate image library.</a:t>
            </a:r>
          </a:p>
        </p:txBody>
      </p:sp>
      <p:sp>
        <p:nvSpPr>
          <p:cNvPr id="12" name="Rectangle 12"/>
          <p:cNvSpPr>
            <a:spLocks noChangeArrowheads="1"/>
          </p:cNvSpPr>
          <p:nvPr userDrawn="1"/>
        </p:nvSpPr>
        <p:spPr bwMode="auto">
          <a:xfrm>
            <a:off x="457200" y="5487480"/>
            <a:ext cx="6767512" cy="1193800"/>
          </a:xfrm>
          <a:prstGeom prst="rect">
            <a:avLst/>
          </a:prstGeom>
          <a:noFill/>
          <a:ln w="9525">
            <a:noFill/>
            <a:miter lim="800000"/>
            <a:headEnd/>
            <a:tailEnd/>
          </a:ln>
        </p:spPr>
        <p:txBody>
          <a:bodyPr lIns="0" tIns="0" rIns="0" bIns="0" anchor="b"/>
          <a:lstStyle/>
          <a:p>
            <a:pPr>
              <a:lnSpc>
                <a:spcPts val="1200"/>
              </a:lnSpc>
            </a:pPr>
            <a:r>
              <a:rPr lang="en-US" sz="1200" b="1" dirty="0">
                <a:solidFill>
                  <a:schemeClr val="tx1"/>
                </a:solidFill>
              </a:rPr>
              <a:t>Prepared by </a:t>
            </a:r>
            <a:r>
              <a:rPr lang="en-US" sz="1200" b="1" dirty="0" smtClean="0">
                <a:solidFill>
                  <a:schemeClr val="tx1"/>
                </a:solidFill>
              </a:rPr>
              <a:t>[Business</a:t>
            </a:r>
            <a:r>
              <a:rPr lang="en-US" sz="1200" b="1" baseline="0" dirty="0" smtClean="0">
                <a:solidFill>
                  <a:schemeClr val="tx1"/>
                </a:solidFill>
              </a:rPr>
              <a:t> Unit</a:t>
            </a:r>
            <a:r>
              <a:rPr lang="en-US" sz="1200" b="1" dirty="0" smtClean="0">
                <a:solidFill>
                  <a:schemeClr val="tx1"/>
                </a:solidFill>
              </a:rPr>
              <a:t>/Tier </a:t>
            </a:r>
            <a:r>
              <a:rPr lang="en-US" sz="1200" b="1" dirty="0">
                <a:solidFill>
                  <a:schemeClr val="tx1"/>
                </a:solidFill>
              </a:rPr>
              <a:t>2] </a:t>
            </a:r>
            <a:r>
              <a:rPr lang="en-US" sz="1200" b="1" dirty="0" smtClean="0">
                <a:solidFill>
                  <a:schemeClr val="tx1"/>
                </a:solidFill>
              </a:rPr>
              <a:t>(12 </a:t>
            </a:r>
            <a:r>
              <a:rPr lang="en-US" sz="1200" b="1" dirty="0" err="1" smtClean="0">
                <a:solidFill>
                  <a:schemeClr val="tx1"/>
                </a:solidFill>
              </a:rPr>
              <a:t>pt</a:t>
            </a:r>
            <a:r>
              <a:rPr lang="en-US" sz="1200" b="1" dirty="0" smtClean="0">
                <a:solidFill>
                  <a:schemeClr val="tx1"/>
                </a:solidFill>
              </a:rPr>
              <a:t> Arial </a:t>
            </a:r>
            <a:r>
              <a:rPr lang="en-US" sz="1200" b="1" dirty="0" smtClean="0"/>
              <a:t>Bold, 12</a:t>
            </a:r>
            <a:r>
              <a:rPr lang="en-US" sz="1200" b="1" baseline="0" dirty="0" smtClean="0"/>
              <a:t> </a:t>
            </a:r>
            <a:r>
              <a:rPr lang="en-US" sz="1200" b="1" dirty="0" err="1" smtClean="0">
                <a:solidFill>
                  <a:schemeClr val="tx1"/>
                </a:solidFill>
              </a:rPr>
              <a:t>pt</a:t>
            </a:r>
            <a:r>
              <a:rPr lang="en-US" sz="1200" b="1" dirty="0" smtClean="0">
                <a:solidFill>
                  <a:schemeClr val="tx1"/>
                </a:solidFill>
              </a:rPr>
              <a:t> </a:t>
            </a:r>
            <a:r>
              <a:rPr lang="en-US" sz="1200" b="1" dirty="0">
                <a:solidFill>
                  <a:schemeClr val="tx1"/>
                </a:solidFill>
              </a:rPr>
              <a:t>line spacing)</a:t>
            </a:r>
            <a:br>
              <a:rPr lang="en-US" sz="1200" b="1" dirty="0">
                <a:solidFill>
                  <a:schemeClr val="tx1"/>
                </a:solidFill>
              </a:rPr>
            </a:br>
            <a:r>
              <a:rPr lang="en-US" sz="1000" dirty="0" smtClean="0">
                <a:solidFill>
                  <a:schemeClr val="tx1"/>
                </a:solidFill>
              </a:rPr>
              <a:t>[Market/Division/Tier 3 (optional)  |  Practice Group/Tier 4 (optional)] (10 </a:t>
            </a:r>
            <a:r>
              <a:rPr lang="en-US" sz="1000" dirty="0" err="1" smtClean="0">
                <a:solidFill>
                  <a:schemeClr val="tx1"/>
                </a:solidFill>
              </a:rPr>
              <a:t>pt</a:t>
            </a:r>
            <a:r>
              <a:rPr lang="en-US" sz="1000" dirty="0" smtClean="0">
                <a:solidFill>
                  <a:schemeClr val="tx1"/>
                </a:solidFill>
              </a:rPr>
              <a:t> Arial, 12 </a:t>
            </a:r>
            <a:r>
              <a:rPr lang="en-US" sz="1000" dirty="0">
                <a:solidFill>
                  <a:schemeClr val="tx1"/>
                </a:solidFill>
              </a:rPr>
              <a:t>pt line spacing</a:t>
            </a:r>
            <a:r>
              <a:rPr lang="en-US" sz="1000" dirty="0" smtClean="0">
                <a:solidFill>
                  <a:schemeClr val="tx1"/>
                </a:solidFill>
              </a:rPr>
              <a:t>)</a:t>
            </a:r>
          </a:p>
          <a:p>
            <a:pPr>
              <a:lnSpc>
                <a:spcPts val="1800"/>
              </a:lnSpc>
            </a:pPr>
            <a:r>
              <a:rPr lang="en-US" sz="900" dirty="0" smtClean="0">
                <a:solidFill>
                  <a:schemeClr val="tx1"/>
                </a:solidFill>
              </a:rPr>
              <a:t>Presentation </a:t>
            </a:r>
            <a:r>
              <a:rPr lang="en-US" sz="900" dirty="0">
                <a:solidFill>
                  <a:schemeClr val="tx1"/>
                </a:solidFill>
              </a:rPr>
              <a:t>to [Insert Client Name Here</a:t>
            </a:r>
            <a:r>
              <a:rPr lang="en-US" sz="900" dirty="0" smtClean="0">
                <a:solidFill>
                  <a:schemeClr val="tx1"/>
                </a:solidFill>
              </a:rPr>
              <a:t>] (edit this text on Master</a:t>
            </a:r>
            <a:r>
              <a:rPr lang="en-US" sz="900" baseline="0" dirty="0" smtClean="0">
                <a:solidFill>
                  <a:schemeClr val="tx1"/>
                </a:solidFill>
              </a:rPr>
              <a:t> Slide)</a:t>
            </a:r>
            <a:endParaRPr lang="en-US" sz="900" dirty="0">
              <a:solidFill>
                <a:schemeClr val="tx1"/>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6080752"/>
            <a:ext cx="914400" cy="575131"/>
          </a:xfrm>
          <a:prstGeom prst="rect">
            <a:avLst/>
          </a:prstGeom>
        </p:spPr>
      </p:pic>
    </p:spTree>
    <p:extLst>
      <p:ext uri="{BB962C8B-B14F-4D97-AF65-F5344CB8AC3E}">
        <p14:creationId xmlns:p14="http://schemas.microsoft.com/office/powerpoint/2010/main" val="27489195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Legal disclaim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3429000"/>
            <a:ext cx="8229600" cy="2667000"/>
          </a:xfrm>
        </p:spPr>
        <p:txBody>
          <a:bodyPr/>
          <a:lstStyle>
            <a:lvl1pPr marL="0" indent="0">
              <a:buNone/>
              <a:defRPr/>
            </a:lvl1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iographi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399032" y="1371600"/>
            <a:ext cx="3486477" cy="927463"/>
          </a:xfrm>
        </p:spPr>
        <p:txBody>
          <a:bodyPr anchor="b" anchorCtr="0"/>
          <a:lstStyle>
            <a:lvl1pPr marL="0" indent="0">
              <a:buNone/>
              <a:defRPr sz="1000"/>
            </a:lvl1pPr>
            <a:lvl2pPr marL="0" indent="0">
              <a:buNone/>
              <a:defRPr sz="1000"/>
            </a:lvl2pPr>
            <a:lvl3pPr marL="0" indent="0">
              <a:buNone/>
              <a:defRPr sz="1000"/>
            </a:lvl3pPr>
            <a:lvl4pPr marL="0" indent="0">
              <a:buNone/>
              <a:defRPr sz="1000"/>
            </a:lvl4pPr>
            <a:lvl5pPr marL="0" indent="0">
              <a:buNone/>
              <a:defRPr sz="1000"/>
            </a:lvl5pPr>
          </a:lstStyle>
          <a:p>
            <a:pPr lvl="0"/>
            <a:r>
              <a:rPr lang="en-US" smtClean="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Sub-Section Divider">
    <p:spTree>
      <p:nvGrpSpPr>
        <p:cNvPr id="1" name=""/>
        <p:cNvGrpSpPr/>
        <p:nvPr/>
      </p:nvGrpSpPr>
      <p:grpSpPr>
        <a:xfrm>
          <a:off x="0" y="0"/>
          <a:ext cx="0" cy="0"/>
          <a:chOff x="0" y="0"/>
          <a:chExt cx="0" cy="0"/>
        </a:xfrm>
      </p:grpSpPr>
      <p:sp>
        <p:nvSpPr>
          <p:cNvPr id="56" name="Shape 56"/>
          <p:cNvSpPr/>
          <p:nvPr/>
        </p:nvSpPr>
        <p:spPr>
          <a:xfrm>
            <a:off x="457199" y="914403"/>
            <a:ext cx="8229601" cy="1588"/>
          </a:xfrm>
          <a:prstGeom prst="line">
            <a:avLst/>
          </a:prstGeom>
          <a:ln>
            <a:solidFill>
              <a:srgbClr val="4D4F53"/>
            </a:solidFill>
          </a:ln>
        </p:spPr>
        <p:txBody>
          <a:bodyPr lIns="45719" rIns="45719"/>
          <a:lstStyle/>
          <a:p>
            <a:pPr>
              <a:spcBef>
                <a:spcPts val="0"/>
              </a:spcBef>
              <a:defRPr sz="2400" b="0">
                <a:solidFill>
                  <a:srgbClr val="000000"/>
                </a:solidFill>
              </a:defRPr>
            </a:pPr>
            <a:endParaRPr dirty="0"/>
          </a:p>
        </p:txBody>
      </p:sp>
      <p:sp>
        <p:nvSpPr>
          <p:cNvPr id="58" name="Shape 58"/>
          <p:cNvSpPr>
            <a:spLocks noGrp="1"/>
          </p:cNvSpPr>
          <p:nvPr>
            <p:ph type="sldNum" sz="quarter" idx="2"/>
          </p:nvPr>
        </p:nvSpPr>
        <p:spPr>
          <a:xfrm>
            <a:off x="6627434" y="6523537"/>
            <a:ext cx="127001" cy="127001"/>
          </a:xfrm>
          <a:prstGeom prst="rect">
            <a:avLst/>
          </a:prstGeom>
        </p:spPr>
        <p:txBody>
          <a:bodyPr lIns="0" tIns="0" rIns="0" bIns="0" anchor="b"/>
          <a:lstStyle>
            <a:lvl1pPr>
              <a:defRPr sz="800">
                <a:solidFill>
                  <a:srgbClr val="4D4F53"/>
                </a:solidFill>
              </a:defRPr>
            </a:lvl1pPr>
          </a:lstStyle>
          <a:p>
            <a:fld id="{86CB4B4D-7CA3-9044-876B-883B54F8677D}" type="slidenum">
              <a:t>‹#›</a:t>
            </a:fld>
            <a:endParaRPr dirty="0"/>
          </a:p>
        </p:txBody>
      </p:sp>
      <p:pic>
        <p:nvPicPr>
          <p:cNvPr id="59" name="image1.pdf"/>
          <p:cNvPicPr>
            <a:picLocks noChangeAspect="1"/>
          </p:cNvPicPr>
          <p:nvPr/>
        </p:nvPicPr>
        <p:blipFill>
          <a:blip r:embed="rId2">
            <a:extLst/>
          </a:blip>
          <a:stretch>
            <a:fillRect/>
          </a:stretch>
        </p:blipFill>
        <p:spPr>
          <a:xfrm>
            <a:off x="7772400" y="6080752"/>
            <a:ext cx="914400" cy="575132"/>
          </a:xfrm>
          <a:prstGeom prst="rect">
            <a:avLst/>
          </a:prstGeom>
          <a:ln w="12700">
            <a:miter lim="400000"/>
          </a:ln>
        </p:spPr>
      </p:pic>
      <p:sp>
        <p:nvSpPr>
          <p:cNvPr id="60" name="Shape 60"/>
          <p:cNvSpPr>
            <a:spLocks noGrp="1"/>
          </p:cNvSpPr>
          <p:nvPr>
            <p:ph type="title"/>
          </p:nvPr>
        </p:nvSpPr>
        <p:spPr>
          <a:xfrm>
            <a:off x="457200" y="2743068"/>
            <a:ext cx="8229600" cy="822326"/>
          </a:xfrm>
          <a:prstGeom prst="rect">
            <a:avLst/>
          </a:prstGeom>
        </p:spPr>
        <p:txBody>
          <a:bodyPr>
            <a:normAutofit/>
          </a:bodyPr>
          <a:lstStyle>
            <a:lvl1pPr>
              <a:defRPr sz="2800">
                <a:solidFill>
                  <a:srgbClr val="000000"/>
                </a:solidFill>
              </a:defRPr>
            </a:lvl1pPr>
          </a:lstStyle>
          <a:p>
            <a:r>
              <a:rPr dirty="0"/>
              <a:t>Title Text</a:t>
            </a:r>
          </a:p>
        </p:txBody>
      </p:sp>
      <p:sp>
        <p:nvSpPr>
          <p:cNvPr id="61" name="Shape 61"/>
          <p:cNvSpPr>
            <a:spLocks noGrp="1"/>
          </p:cNvSpPr>
          <p:nvPr>
            <p:ph type="body" sz="quarter" idx="1"/>
          </p:nvPr>
        </p:nvSpPr>
        <p:spPr>
          <a:xfrm>
            <a:off x="457203" y="3809879"/>
            <a:ext cx="8221579" cy="277000"/>
          </a:xfrm>
          <a:prstGeom prst="rect">
            <a:avLst/>
          </a:prstGeom>
        </p:spPr>
        <p:txBody>
          <a:bodyPr>
            <a:normAutofit/>
          </a:bodyPr>
          <a:lstStyle>
            <a:lvl1pPr>
              <a:spcBef>
                <a:spcPts val="600"/>
              </a:spcBef>
              <a:defRPr sz="1800"/>
            </a:lvl1pPr>
            <a:lvl2pPr marL="522514" indent="-293914">
              <a:spcBef>
                <a:spcPts val="600"/>
              </a:spcBef>
              <a:defRPr sz="1800"/>
            </a:lvl2pPr>
            <a:lvl3pPr marL="755877" indent="-293914">
              <a:spcBef>
                <a:spcPts val="600"/>
              </a:spcBef>
              <a:defRPr sz="1800"/>
            </a:lvl3pPr>
            <a:lvl4pPr marL="978807" indent="-289832">
              <a:spcBef>
                <a:spcPts val="600"/>
              </a:spcBef>
              <a:defRPr sz="1800"/>
            </a:lvl4pPr>
            <a:lvl5pPr marL="1213984" indent="-297996">
              <a:spcBef>
                <a:spcPts val="600"/>
              </a:spcBef>
              <a:defRPr sz="1800"/>
            </a:lvl5pPr>
          </a:lstStyle>
          <a:p>
            <a:r>
              <a:t>Body Level One</a:t>
            </a:r>
          </a:p>
          <a:p>
            <a:pPr lvl="1"/>
            <a:r>
              <a:t>Body Level Two</a:t>
            </a:r>
          </a:p>
          <a:p>
            <a:pPr lvl="2"/>
            <a:r>
              <a:t>Body Level Three</a:t>
            </a:r>
          </a:p>
          <a:p>
            <a:pPr lvl="3"/>
            <a:r>
              <a:t>Body Level Four</a:t>
            </a:r>
          </a:p>
          <a:p>
            <a:pPr lvl="4"/>
            <a:r>
              <a:t>Body Level Five</a:t>
            </a:r>
          </a:p>
        </p:txBody>
      </p:sp>
      <p:sp>
        <p:nvSpPr>
          <p:cNvPr id="62" name="Shape 62"/>
          <p:cNvSpPr/>
          <p:nvPr/>
        </p:nvSpPr>
        <p:spPr>
          <a:xfrm>
            <a:off x="457200" y="830327"/>
            <a:ext cx="8229600" cy="168168"/>
          </a:xfrm>
          <a:prstGeom prst="rect">
            <a:avLst/>
          </a:prstGeom>
          <a:solidFill>
            <a:srgbClr val="FFFFFF"/>
          </a:solidFill>
          <a:ln w="12700">
            <a:miter lim="400000"/>
          </a:ln>
        </p:spPr>
        <p:txBody>
          <a:bodyPr lIns="45719" rIns="45719"/>
          <a:lstStyle/>
          <a:p>
            <a:pPr>
              <a:spcBef>
                <a:spcPts val="0"/>
              </a:spcBef>
              <a:defRPr sz="2400" b="0">
                <a:solidFill>
                  <a:srgbClr val="000000"/>
                </a:solidFill>
              </a:defRPr>
            </a:pPr>
            <a:endParaRPr dirty="0"/>
          </a:p>
        </p:txBody>
      </p:sp>
      <p:pic>
        <p:nvPicPr>
          <p:cNvPr id="63" name="image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
            <a:ext cx="8272245" cy="2757415"/>
          </a:xfrm>
          <a:prstGeom prst="rect">
            <a:avLst/>
          </a:prstGeom>
          <a:ln w="12700">
            <a:miter lim="400000"/>
          </a:ln>
        </p:spPr>
      </p:pic>
      <p:sp>
        <p:nvSpPr>
          <p:cNvPr id="10" name="TextBox 9"/>
          <p:cNvSpPr txBox="1"/>
          <p:nvPr userDrawn="1"/>
        </p:nvSpPr>
        <p:spPr>
          <a:xfrm>
            <a:off x="457200" y="6436335"/>
            <a:ext cx="6035040" cy="215444"/>
          </a:xfrm>
          <a:prstGeom prst="rect">
            <a:avLst/>
          </a:prstGeom>
          <a:noFill/>
        </p:spPr>
        <p:txBody>
          <a:bodyPr wrap="square" lIns="0" tIns="0" rIns="0" bIns="0" rtlCol="0" anchor="b"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700" b="1" dirty="0" smtClean="0">
                <a:solidFill>
                  <a:schemeClr val="tx1"/>
                </a:solidFill>
              </a:rPr>
              <a:t>Aon Risk Solutions  </a:t>
            </a:r>
            <a:r>
              <a:rPr lang="en-US" sz="700" b="0" dirty="0" smtClean="0">
                <a:solidFill>
                  <a:schemeClr val="tx1"/>
                </a:solidFill>
              </a:rPr>
              <a:t>|  Health &amp; Benefits  |  Voluntary Benefits &amp; Enrollment Solutions</a:t>
            </a:r>
            <a:br>
              <a:rPr lang="en-US" sz="700" b="0" dirty="0" smtClean="0">
                <a:solidFill>
                  <a:schemeClr val="tx1"/>
                </a:solidFill>
              </a:rPr>
            </a:br>
            <a:r>
              <a:rPr lang="en-US" sz="700" b="0" dirty="0" smtClean="0">
                <a:solidFill>
                  <a:schemeClr val="tx1"/>
                </a:solidFill>
              </a:rPr>
              <a:t>Proprietary &amp; Confidential</a:t>
            </a:r>
          </a:p>
        </p:txBody>
      </p:sp>
    </p:spTree>
    <p:extLst>
      <p:ext uri="{BB962C8B-B14F-4D97-AF65-F5344CB8AC3E}">
        <p14:creationId xmlns:p14="http://schemas.microsoft.com/office/powerpoint/2010/main" val="62733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Divider">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89" y="457200"/>
            <a:ext cx="8217421" cy="1896328"/>
          </a:xfrm>
          <a:prstGeom prst="rect">
            <a:avLst/>
          </a:prstGeom>
        </p:spPr>
      </p:pic>
      <p:sp>
        <p:nvSpPr>
          <p:cNvPr id="9" name="Rectangle 16"/>
          <p:cNvSpPr>
            <a:spLocks noGrp="1" noChangeArrowheads="1"/>
          </p:cNvSpPr>
          <p:nvPr>
            <p:ph type="ctrTitle" hasCustomPrompt="1"/>
          </p:nvPr>
        </p:nvSpPr>
        <p:spPr>
          <a:xfrm>
            <a:off x="457200" y="2743068"/>
            <a:ext cx="8229600" cy="822325"/>
          </a:xfrm>
          <a:prstGeom prst="rect">
            <a:avLst/>
          </a:prstGeom>
          <a:noFill/>
        </p:spPr>
        <p:txBody>
          <a:bodyPr lIns="0" tIns="0" rIns="0" bIns="0"/>
          <a:lstStyle>
            <a:lvl1pPr>
              <a:lnSpc>
                <a:spcPct val="90000"/>
              </a:lnSpc>
              <a:defRPr sz="2800" b="1" baseline="0">
                <a:solidFill>
                  <a:schemeClr val="tx1"/>
                </a:solidFill>
              </a:defRPr>
            </a:lvl1pPr>
          </a:lstStyle>
          <a:p>
            <a:r>
              <a:rPr lang="en-US" dirty="0" smtClean="0"/>
              <a:t>Section Divider: title copy 28 </a:t>
            </a:r>
            <a:r>
              <a:rPr lang="en-US" dirty="0" err="1" smtClean="0"/>
              <a:t>pt</a:t>
            </a:r>
            <a:r>
              <a:rPr lang="en-US" dirty="0" smtClean="0"/>
              <a:t> Arial Bold, 0.9 line spacing, image is 2.25×9″ @300 dpi</a:t>
            </a:r>
            <a:endParaRPr lang="en-US" dirty="0"/>
          </a:p>
        </p:txBody>
      </p:sp>
      <p:sp>
        <p:nvSpPr>
          <p:cNvPr id="7" name="Rectangle 17"/>
          <p:cNvSpPr>
            <a:spLocks noGrp="1" noChangeArrowheads="1"/>
          </p:cNvSpPr>
          <p:nvPr>
            <p:ph type="subTitle" idx="1" hasCustomPrompt="1"/>
          </p:nvPr>
        </p:nvSpPr>
        <p:spPr>
          <a:xfrm>
            <a:off x="457200" y="3809868"/>
            <a:ext cx="8221579" cy="1738938"/>
          </a:xfrm>
          <a:prstGeom prst="rect">
            <a:avLst/>
          </a:prstGeom>
        </p:spPr>
        <p:txBody>
          <a:bodyPr lIns="0" tIns="0" rIns="0" bIns="0">
            <a:spAutoFit/>
          </a:bodyPr>
          <a:lstStyle>
            <a:lvl1pPr marL="228600" marR="0" indent="-228600" algn="l" defTabSz="914400" rtl="0" eaLnBrk="1" fontAlgn="base" latinLnBrk="0" hangingPunct="1">
              <a:lnSpc>
                <a:spcPct val="100000"/>
              </a:lnSpc>
              <a:spcBef>
                <a:spcPts val="600"/>
              </a:spcBef>
              <a:spcAft>
                <a:spcPct val="0"/>
              </a:spcAft>
              <a:buClr>
                <a:schemeClr val="tx1"/>
              </a:buClr>
              <a:buSzTx/>
              <a:buFont typeface="Wingdings" pitchFamily="2" charset="2"/>
              <a:buChar char="§"/>
              <a:tabLst/>
              <a:defRPr sz="1800" baseline="0"/>
            </a:lvl1pPr>
          </a:lstStyle>
          <a:p>
            <a:r>
              <a:rPr lang="en-US" dirty="0" smtClean="0">
                <a:solidFill>
                  <a:schemeClr val="tx1"/>
                </a:solidFill>
              </a:rPr>
              <a:t>Subtitle </a:t>
            </a:r>
            <a:r>
              <a:rPr lang="en-US" dirty="0" smtClean="0"/>
              <a:t>is 18 </a:t>
            </a:r>
            <a:r>
              <a:rPr lang="en-US" dirty="0" err="1" smtClean="0"/>
              <a:t>pt</a:t>
            </a:r>
            <a:r>
              <a:rPr lang="en-US" dirty="0" smtClean="0"/>
              <a:t> Arial, line spacing single</a:t>
            </a:r>
            <a:br>
              <a:rPr lang="en-US" dirty="0" smtClean="0"/>
            </a:br>
            <a:r>
              <a:rPr lang="en-US" dirty="0" smtClean="0"/>
              <a:t>Edit the Section Divider slide to change the image on the section divider: Go to the View tab and click on Slide Master; Click on Section Divider layout; right-click on the picture, select “Change Picture” from the drop down menu. Select image or data ribbon from appropriate image library.</a:t>
            </a:r>
          </a:p>
          <a:p>
            <a:endParaRPr lang="en-US" dirty="0" smtClean="0">
              <a:solidFill>
                <a:schemeClr val="tx1"/>
              </a:solidFill>
            </a:endParaRPr>
          </a:p>
        </p:txBody>
      </p:sp>
    </p:spTree>
    <p:extLst>
      <p:ext uri="{BB962C8B-B14F-4D97-AF65-F5344CB8AC3E}">
        <p14:creationId xmlns:p14="http://schemas.microsoft.com/office/powerpoint/2010/main" val="7579479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Cover Master">
    <p:spTree>
      <p:nvGrpSpPr>
        <p:cNvPr id="1" name=""/>
        <p:cNvGrpSpPr/>
        <p:nvPr/>
      </p:nvGrpSpPr>
      <p:grpSpPr>
        <a:xfrm>
          <a:off x="0" y="0"/>
          <a:ext cx="0" cy="0"/>
          <a:chOff x="0" y="0"/>
          <a:chExt cx="0" cy="0"/>
        </a:xfrm>
      </p:grpSpPr>
      <p:sp>
        <p:nvSpPr>
          <p:cNvPr id="7" name="Rectangle 9"/>
          <p:cNvSpPr>
            <a:spLocks noGrp="1" noChangeArrowheads="1"/>
          </p:cNvSpPr>
          <p:nvPr>
            <p:ph type="ctrTitle" hasCustomPrompt="1"/>
          </p:nvPr>
        </p:nvSpPr>
        <p:spPr>
          <a:xfrm>
            <a:off x="457200" y="4123135"/>
            <a:ext cx="8229600" cy="822325"/>
          </a:xfrm>
          <a:prstGeom prst="rect">
            <a:avLst/>
          </a:prstGeom>
        </p:spPr>
        <p:txBody>
          <a:bodyPr lIns="0" tIns="0" rIns="0" bIns="0"/>
          <a:lstStyle>
            <a:lvl1pPr>
              <a:defRPr sz="2800" b="1" baseline="0">
                <a:solidFill>
                  <a:schemeClr val="tx1"/>
                </a:solidFill>
              </a:defRPr>
            </a:lvl1pPr>
          </a:lstStyle>
          <a:p>
            <a:r>
              <a:rPr lang="en-US" dirty="0" smtClean="0"/>
              <a:t>Cover: 28 </a:t>
            </a:r>
            <a:r>
              <a:rPr lang="en-US" dirty="0" err="1" smtClean="0"/>
              <a:t>pt</a:t>
            </a:r>
            <a:r>
              <a:rPr lang="en-US" dirty="0" smtClean="0"/>
              <a:t> Arial Bold, 0.9 line spacing, max title is two lines. Title image is 3.75×9″ @300dpi</a:t>
            </a:r>
            <a:endParaRPr lang="en-US" dirty="0"/>
          </a:p>
        </p:txBody>
      </p:sp>
      <p:sp>
        <p:nvSpPr>
          <p:cNvPr id="11" name="Subtitle 10"/>
          <p:cNvSpPr>
            <a:spLocks noGrp="1" noChangeArrowheads="1"/>
          </p:cNvSpPr>
          <p:nvPr>
            <p:ph type="subTitle" idx="1" hasCustomPrompt="1"/>
          </p:nvPr>
        </p:nvSpPr>
        <p:spPr>
          <a:xfrm>
            <a:off x="457200" y="5067300"/>
            <a:ext cx="8229600" cy="838200"/>
          </a:xfrm>
          <a:prstGeom prst="rect">
            <a:avLst/>
          </a:prstGeom>
        </p:spPr>
        <p:txBody>
          <a:bodyPr lIns="0" tIns="0" rIns="0" bIns="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500" baseline="0"/>
            </a:lvl1pPr>
          </a:lstStyle>
          <a:p>
            <a:r>
              <a:rPr lang="en-US" dirty="0" smtClean="0"/>
              <a:t>Subtitle is 15 </a:t>
            </a:r>
            <a:r>
              <a:rPr lang="en-US" dirty="0" err="1" smtClean="0"/>
              <a:t>pt</a:t>
            </a:r>
            <a:r>
              <a:rPr lang="en-US" dirty="0" smtClean="0"/>
              <a:t> Arial, </a:t>
            </a:r>
            <a:r>
              <a:rPr lang="ru-RU" dirty="0" smtClean="0"/>
              <a:t>0</a:t>
            </a:r>
            <a:r>
              <a:rPr lang="en-US" dirty="0" smtClean="0"/>
              <a:t>.9 line spacing, max subtitle is four lines. Edit the Cover Master slide to change the image on the cover page: Go to the View tab and click on Slide Master; Click Cover Master layout; right-click on the picture, select “Change Picture” from the drop down menu.</a:t>
            </a:r>
            <a:br>
              <a:rPr lang="en-US" dirty="0" smtClean="0"/>
            </a:br>
            <a:r>
              <a:rPr lang="en-US" dirty="0" smtClean="0"/>
              <a:t>Select image or data ribbon from appropriate image library.</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6080752"/>
            <a:ext cx="914400" cy="575131"/>
          </a:xfrm>
          <a:prstGeom prst="rect">
            <a:avLst/>
          </a:prstGeom>
        </p:spPr>
      </p:pic>
      <p:pic>
        <p:nvPicPr>
          <p:cNvPr id="9" name="Picture 8" descr="Red data LTR Cover (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457200"/>
            <a:ext cx="8229600" cy="3157728"/>
          </a:xfrm>
          <a:prstGeom prst="rect">
            <a:avLst/>
          </a:prstGeom>
        </p:spPr>
      </p:pic>
    </p:spTree>
    <p:extLst>
      <p:ext uri="{BB962C8B-B14F-4D97-AF65-F5344CB8AC3E}">
        <p14:creationId xmlns:p14="http://schemas.microsoft.com/office/powerpoint/2010/main" val="84793733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bg1"/>
        </a:solidFill>
        <a:effectLst/>
      </p:bgPr>
    </p:bg>
    <p:spTree>
      <p:nvGrpSpPr>
        <p:cNvPr id="1" name=""/>
        <p:cNvGrpSpPr/>
        <p:nvPr/>
      </p:nvGrpSpPr>
      <p:grpSpPr>
        <a:xfrm>
          <a:off x="0" y="0"/>
          <a:ext cx="0" cy="0"/>
          <a:chOff x="0" y="0"/>
          <a:chExt cx="0" cy="0"/>
        </a:xfrm>
      </p:grpSpPr>
      <p:sp>
        <p:nvSpPr>
          <p:cNvPr id="9" name="Rectangle 16"/>
          <p:cNvSpPr>
            <a:spLocks noGrp="1" noChangeArrowheads="1"/>
          </p:cNvSpPr>
          <p:nvPr>
            <p:ph type="ctrTitle" hasCustomPrompt="1"/>
          </p:nvPr>
        </p:nvSpPr>
        <p:spPr>
          <a:xfrm>
            <a:off x="457200" y="2743068"/>
            <a:ext cx="8229600" cy="822325"/>
          </a:xfrm>
          <a:prstGeom prst="rect">
            <a:avLst/>
          </a:prstGeom>
          <a:noFill/>
        </p:spPr>
        <p:txBody>
          <a:bodyPr lIns="0" tIns="0" rIns="0" bIns="0"/>
          <a:lstStyle>
            <a:lvl1pPr>
              <a:lnSpc>
                <a:spcPct val="90000"/>
              </a:lnSpc>
              <a:defRPr sz="2800" b="1" baseline="0">
                <a:solidFill>
                  <a:schemeClr val="tx1"/>
                </a:solidFill>
              </a:defRPr>
            </a:lvl1pPr>
          </a:lstStyle>
          <a:p>
            <a:r>
              <a:rPr lang="en-US" dirty="0" smtClean="0"/>
              <a:t>Section Divider: title copy 28 </a:t>
            </a:r>
            <a:r>
              <a:rPr lang="en-US" dirty="0" err="1" smtClean="0"/>
              <a:t>pt</a:t>
            </a:r>
            <a:r>
              <a:rPr lang="en-US" dirty="0" smtClean="0"/>
              <a:t> Arial Bold, 0.9 line spacing, image is 2.25×9″ @300 dpi</a:t>
            </a:r>
            <a:endParaRPr lang="en-US" dirty="0"/>
          </a:p>
        </p:txBody>
      </p:sp>
      <p:sp>
        <p:nvSpPr>
          <p:cNvPr id="7" name="Rectangle 17"/>
          <p:cNvSpPr>
            <a:spLocks noGrp="1" noChangeArrowheads="1"/>
          </p:cNvSpPr>
          <p:nvPr>
            <p:ph type="subTitle" idx="1" hasCustomPrompt="1"/>
          </p:nvPr>
        </p:nvSpPr>
        <p:spPr>
          <a:xfrm>
            <a:off x="457200" y="3809868"/>
            <a:ext cx="8221579" cy="1738938"/>
          </a:xfrm>
          <a:prstGeom prst="rect">
            <a:avLst/>
          </a:prstGeom>
        </p:spPr>
        <p:txBody>
          <a:bodyPr lIns="0" tIns="0" rIns="0" bIns="0">
            <a:spAutoFit/>
          </a:bodyPr>
          <a:lstStyle>
            <a:lvl1pPr marL="228600" marR="0" indent="-228600" algn="l" defTabSz="914400" rtl="0" eaLnBrk="1" fontAlgn="base" latinLnBrk="0" hangingPunct="1">
              <a:lnSpc>
                <a:spcPct val="100000"/>
              </a:lnSpc>
              <a:spcBef>
                <a:spcPts val="600"/>
              </a:spcBef>
              <a:spcAft>
                <a:spcPct val="0"/>
              </a:spcAft>
              <a:buClr>
                <a:schemeClr val="tx1"/>
              </a:buClr>
              <a:buSzTx/>
              <a:buFont typeface="Wingdings" pitchFamily="2" charset="2"/>
              <a:buChar char="§"/>
              <a:tabLst/>
              <a:defRPr sz="1800" baseline="0"/>
            </a:lvl1pPr>
          </a:lstStyle>
          <a:p>
            <a:r>
              <a:rPr lang="en-US" dirty="0" smtClean="0">
                <a:solidFill>
                  <a:schemeClr val="tx1"/>
                </a:solidFill>
              </a:rPr>
              <a:t>Subtitle </a:t>
            </a:r>
            <a:r>
              <a:rPr lang="en-US" dirty="0" smtClean="0"/>
              <a:t>is 18 </a:t>
            </a:r>
            <a:r>
              <a:rPr lang="en-US" dirty="0" err="1" smtClean="0"/>
              <a:t>pt</a:t>
            </a:r>
            <a:r>
              <a:rPr lang="en-US" dirty="0" smtClean="0"/>
              <a:t> Arial, line spacing single</a:t>
            </a:r>
            <a:br>
              <a:rPr lang="en-US" dirty="0" smtClean="0"/>
            </a:br>
            <a:r>
              <a:rPr lang="en-US" dirty="0" smtClean="0"/>
              <a:t>Edit the Section Divider slide to change the image on the section divider: Go to the View tab and click on Slide Master; Click on Section Divider layout; right-click on the picture, select “Change Picture” from the drop down menu. Select image or data ribbon from appropriate image library.</a:t>
            </a:r>
          </a:p>
          <a:p>
            <a:endParaRPr lang="en-US" dirty="0" smtClean="0">
              <a:solidFill>
                <a:schemeClr val="tx1"/>
              </a:solidFill>
            </a:endParaRPr>
          </a:p>
        </p:txBody>
      </p:sp>
      <p:pic>
        <p:nvPicPr>
          <p:cNvPr id="8" name="Picture 7" descr="Red data LTR Divider (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57200"/>
            <a:ext cx="8229600" cy="2060448"/>
          </a:xfrm>
          <a:prstGeom prst="rect">
            <a:avLst/>
          </a:prstGeom>
        </p:spPr>
      </p:pic>
    </p:spTree>
    <p:extLst>
      <p:ext uri="{BB962C8B-B14F-4D97-AF65-F5344CB8AC3E}">
        <p14:creationId xmlns:p14="http://schemas.microsoft.com/office/powerpoint/2010/main" val="21690804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p:nvPr>
        </p:nvSpPr>
        <p:spPr>
          <a:xfrm>
            <a:off x="457200" y="1144588"/>
            <a:ext cx="8229600" cy="495141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425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RAFT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Box 5"/>
          <p:cNvSpPr txBox="1"/>
          <p:nvPr userDrawn="1"/>
        </p:nvSpPr>
        <p:spPr>
          <a:xfrm rot="20147015">
            <a:off x="1042616" y="1988677"/>
            <a:ext cx="6717389" cy="2646878"/>
          </a:xfrm>
          <a:prstGeom prst="rect">
            <a:avLst/>
          </a:prstGeom>
          <a:noFill/>
        </p:spPr>
        <p:txBody>
          <a:bodyPr wrap="square" rtlCol="0">
            <a:spAutoFit/>
          </a:bodyPr>
          <a:lstStyle/>
          <a:p>
            <a:pPr algn="ctr"/>
            <a:r>
              <a:rPr lang="en-US" sz="16600" b="1" dirty="0" smtClean="0">
                <a:solidFill>
                  <a:srgbClr val="C9CAC8"/>
                </a:solidFill>
              </a:rPr>
              <a:t>Draft</a:t>
            </a:r>
            <a:endParaRPr lang="en-US" b="1" dirty="0">
              <a:solidFill>
                <a:srgbClr val="C9CAC8"/>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er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304800"/>
            <a:ext cx="8229600" cy="5207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144588"/>
            <a:ext cx="8229600" cy="49514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34" name="Line 10"/>
          <p:cNvSpPr>
            <a:spLocks noChangeShapeType="1"/>
          </p:cNvSpPr>
          <p:nvPr/>
        </p:nvSpPr>
        <p:spPr bwMode="auto">
          <a:xfrm>
            <a:off x="457200" y="914400"/>
            <a:ext cx="8229600" cy="1588"/>
          </a:xfrm>
          <a:prstGeom prst="line">
            <a:avLst/>
          </a:prstGeom>
          <a:noFill/>
          <a:ln w="9525">
            <a:solidFill>
              <a:schemeClr val="bg2"/>
            </a:solidFill>
            <a:round/>
            <a:headEnd/>
            <a:tailEnd/>
          </a:ln>
        </p:spPr>
        <p:txBody>
          <a:bodyPr wrap="none" anchor="ctr"/>
          <a:lstStyle/>
          <a:p>
            <a:endParaRPr lang="en-US" dirty="0"/>
          </a:p>
        </p:txBody>
      </p:sp>
      <p:sp>
        <p:nvSpPr>
          <p:cNvPr id="8" name="TextBox 7"/>
          <p:cNvSpPr txBox="1"/>
          <p:nvPr/>
        </p:nvSpPr>
        <p:spPr>
          <a:xfrm>
            <a:off x="457200" y="6436335"/>
            <a:ext cx="6035040" cy="215444"/>
          </a:xfrm>
          <a:prstGeom prst="rect">
            <a:avLst/>
          </a:prstGeom>
          <a:noFill/>
        </p:spPr>
        <p:txBody>
          <a:bodyPr wrap="square" lIns="0" tIns="0" rIns="0" bIns="0" rtlCol="0" anchor="b"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700" b="1" dirty="0" smtClean="0">
                <a:solidFill>
                  <a:schemeClr val="tx1"/>
                </a:solidFill>
              </a:rPr>
              <a:t>Aon Risk Solutions  </a:t>
            </a:r>
            <a:r>
              <a:rPr lang="en-US" sz="700" b="0" dirty="0" smtClean="0">
                <a:solidFill>
                  <a:schemeClr val="tx1"/>
                </a:solidFill>
              </a:rPr>
              <a:t>|  Health &amp; Benefits  |  Voluntary</a:t>
            </a:r>
            <a:r>
              <a:rPr lang="en-US" sz="700" b="0" baseline="0" dirty="0" smtClean="0">
                <a:solidFill>
                  <a:schemeClr val="tx1"/>
                </a:solidFill>
              </a:rPr>
              <a:t> Benefits &amp; Enrollment Solutions</a:t>
            </a:r>
            <a:r>
              <a:rPr lang="en-US" sz="700" b="0" dirty="0" smtClean="0">
                <a:solidFill>
                  <a:schemeClr val="tx1"/>
                </a:solidFill>
              </a:rPr>
              <a:t/>
            </a:r>
            <a:br>
              <a:rPr lang="en-US" sz="700" b="0" dirty="0" smtClean="0">
                <a:solidFill>
                  <a:schemeClr val="tx1"/>
                </a:solidFill>
              </a:rPr>
            </a:br>
            <a:r>
              <a:rPr lang="en-US" sz="700" b="0" dirty="0" smtClean="0">
                <a:solidFill>
                  <a:schemeClr val="tx1"/>
                </a:solidFill>
              </a:rPr>
              <a:t>Proprietary &amp; Confidential</a:t>
            </a:r>
          </a:p>
        </p:txBody>
      </p:sp>
      <p:sp>
        <p:nvSpPr>
          <p:cNvPr id="9" name="TextBox 8"/>
          <p:cNvSpPr txBox="1"/>
          <p:nvPr/>
        </p:nvSpPr>
        <p:spPr>
          <a:xfrm>
            <a:off x="6400800" y="6527415"/>
            <a:ext cx="353634" cy="123111"/>
          </a:xfrm>
          <a:prstGeom prst="rect">
            <a:avLst/>
          </a:prstGeom>
          <a:noFill/>
        </p:spPr>
        <p:txBody>
          <a:bodyPr wrap="square" lIns="0" tIns="0" rIns="0" bIns="0" rtlCol="0" anchor="b" anchorCtr="0">
            <a:spAutoFit/>
          </a:bodyPr>
          <a:lstStyle/>
          <a:p>
            <a:pPr marL="0" marR="0" indent="0" algn="r" defTabSz="914400" rtl="0" eaLnBrk="0" fontAlgn="base" latinLnBrk="0" hangingPunct="0">
              <a:lnSpc>
                <a:spcPct val="100000"/>
              </a:lnSpc>
              <a:spcBef>
                <a:spcPct val="0"/>
              </a:spcBef>
              <a:spcAft>
                <a:spcPct val="0"/>
              </a:spcAft>
              <a:buClrTx/>
              <a:buSzTx/>
              <a:buFontTx/>
              <a:buNone/>
              <a:tabLst/>
              <a:defRPr/>
            </a:pPr>
            <a:fld id="{BC0FA351-5A70-4EC9-BE2D-E8D941B01E50}" type="slidenum">
              <a:rPr lang="en-US" sz="800" smtClean="0">
                <a:solidFill>
                  <a:schemeClr val="bg2"/>
                </a:solidFill>
              </a:rPr>
              <a:pPr marL="0" marR="0" indent="0" algn="r" defTabSz="914400" rtl="0" eaLnBrk="0" fontAlgn="base" latinLnBrk="0" hangingPunct="0">
                <a:lnSpc>
                  <a:spcPct val="100000"/>
                </a:lnSpc>
                <a:spcBef>
                  <a:spcPct val="0"/>
                </a:spcBef>
                <a:spcAft>
                  <a:spcPct val="0"/>
                </a:spcAft>
                <a:buClrTx/>
                <a:buSzTx/>
                <a:buFontTx/>
                <a:buNone/>
                <a:tabLst/>
                <a:defRPr/>
              </a:pPr>
              <a:t>‹#›</a:t>
            </a:fld>
            <a:endParaRPr lang="en-US" sz="800" dirty="0" smtClean="0">
              <a:solidFill>
                <a:schemeClr val="bg2"/>
              </a:solidFill>
            </a:endParaRPr>
          </a:p>
        </p:txBody>
      </p:sp>
      <p:pic>
        <p:nvPicPr>
          <p:cNvPr id="2" name="Picture 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772400" y="6080752"/>
            <a:ext cx="914400" cy="575131"/>
          </a:xfrm>
          <a:prstGeom prst="rect">
            <a:avLst/>
          </a:prstGeom>
        </p:spPr>
      </p:pic>
    </p:spTree>
  </p:cSld>
  <p:clrMap bg1="lt1" tx1="dk1" bg2="lt2" tx2="dk2" accent1="accent1" accent2="accent2" accent3="accent3" accent4="accent4" accent5="accent5" accent6="accent6" hlink="hlink" folHlink="folHlink"/>
  <p:sldLayoutIdLst>
    <p:sldLayoutId id="2147483716" r:id="rId1"/>
    <p:sldLayoutId id="2147483713" r:id="rId2"/>
    <p:sldLayoutId id="2147483714" r:id="rId3"/>
    <p:sldLayoutId id="2147483717" r:id="rId4"/>
    <p:sldLayoutId id="2147483718" r:id="rId5"/>
    <p:sldLayoutId id="2147483680" r:id="rId6"/>
    <p:sldLayoutId id="2147483701" r:id="rId7"/>
    <p:sldLayoutId id="2147483682" r:id="rId8"/>
    <p:sldLayoutId id="2147483683" r:id="rId9"/>
    <p:sldLayoutId id="2147483711" r:id="rId10"/>
    <p:sldLayoutId id="2147483685" r:id="rId11"/>
    <p:sldLayoutId id="2147483708" r:id="rId12"/>
    <p:sldLayoutId id="2147483704" r:id="rId13"/>
    <p:sldLayoutId id="2147483705" r:id="rId14"/>
    <p:sldLayoutId id="2147483707" r:id="rId15"/>
    <p:sldLayoutId id="2147483686" r:id="rId16"/>
    <p:sldLayoutId id="2147483706" r:id="rId17"/>
    <p:sldLayoutId id="2147483687" r:id="rId18"/>
    <p:sldLayoutId id="2147483688" r:id="rId19"/>
    <p:sldLayoutId id="2147483693" r:id="rId20"/>
    <p:sldLayoutId id="2147483695" r:id="rId21"/>
    <p:sldLayoutId id="2147483715" r:id="rId22"/>
  </p:sldLayoutIdLst>
  <p:hf hdr="0"/>
  <p:txStyles>
    <p:titleStyle>
      <a:lvl1pPr algn="l" rtl="0" eaLnBrk="1" fontAlgn="base" hangingPunct="1">
        <a:spcBef>
          <a:spcPct val="0"/>
        </a:spcBef>
        <a:spcAft>
          <a:spcPct val="0"/>
        </a:spcAft>
        <a:defRPr sz="2000">
          <a:solidFill>
            <a:srgbClr val="E11B22"/>
          </a:solidFill>
          <a:latin typeface="+mj-lt"/>
          <a:ea typeface="+mj-ea"/>
          <a:cs typeface="+mj-cs"/>
        </a:defRPr>
      </a:lvl1pPr>
      <a:lvl2pPr algn="l" rtl="0" eaLnBrk="1" fontAlgn="base" hangingPunct="1">
        <a:spcBef>
          <a:spcPct val="0"/>
        </a:spcBef>
        <a:spcAft>
          <a:spcPct val="0"/>
        </a:spcAft>
        <a:defRPr sz="2000">
          <a:solidFill>
            <a:srgbClr val="E11B22"/>
          </a:solidFill>
          <a:latin typeface="Arial" charset="0"/>
          <a:ea typeface="ＭＳ Ｐゴシック" pitchFamily="108" charset="-128"/>
        </a:defRPr>
      </a:lvl2pPr>
      <a:lvl3pPr algn="l" rtl="0" eaLnBrk="1" fontAlgn="base" hangingPunct="1">
        <a:spcBef>
          <a:spcPct val="0"/>
        </a:spcBef>
        <a:spcAft>
          <a:spcPct val="0"/>
        </a:spcAft>
        <a:defRPr sz="2000">
          <a:solidFill>
            <a:srgbClr val="E11B22"/>
          </a:solidFill>
          <a:latin typeface="Arial" charset="0"/>
          <a:ea typeface="ＭＳ Ｐゴシック" pitchFamily="108" charset="-128"/>
        </a:defRPr>
      </a:lvl3pPr>
      <a:lvl4pPr algn="l" rtl="0" eaLnBrk="1" fontAlgn="base" hangingPunct="1">
        <a:spcBef>
          <a:spcPct val="0"/>
        </a:spcBef>
        <a:spcAft>
          <a:spcPct val="0"/>
        </a:spcAft>
        <a:defRPr sz="2000">
          <a:solidFill>
            <a:srgbClr val="E11B22"/>
          </a:solidFill>
          <a:latin typeface="Arial" charset="0"/>
          <a:ea typeface="ＭＳ Ｐゴシック" pitchFamily="108" charset="-128"/>
        </a:defRPr>
      </a:lvl4pPr>
      <a:lvl5pPr algn="l" rtl="0" eaLnBrk="1" fontAlgn="base" hangingPunct="1">
        <a:spcBef>
          <a:spcPct val="0"/>
        </a:spcBef>
        <a:spcAft>
          <a:spcPct val="0"/>
        </a:spcAft>
        <a:defRPr sz="2000">
          <a:solidFill>
            <a:srgbClr val="E11B22"/>
          </a:solidFill>
          <a:latin typeface="Arial" charset="0"/>
          <a:ea typeface="ＭＳ Ｐゴシック" pitchFamily="108" charset="-128"/>
        </a:defRPr>
      </a:lvl5pPr>
      <a:lvl6pPr marL="457200" algn="l" rtl="0" eaLnBrk="1" fontAlgn="base" hangingPunct="1">
        <a:spcBef>
          <a:spcPct val="0"/>
        </a:spcBef>
        <a:spcAft>
          <a:spcPct val="0"/>
        </a:spcAft>
        <a:defRPr sz="2000">
          <a:solidFill>
            <a:srgbClr val="E11B22"/>
          </a:solidFill>
          <a:latin typeface="Arial" charset="0"/>
          <a:ea typeface="ＭＳ Ｐゴシック" pitchFamily="108" charset="-128"/>
        </a:defRPr>
      </a:lvl6pPr>
      <a:lvl7pPr marL="914400" algn="l" rtl="0" eaLnBrk="1" fontAlgn="base" hangingPunct="1">
        <a:spcBef>
          <a:spcPct val="0"/>
        </a:spcBef>
        <a:spcAft>
          <a:spcPct val="0"/>
        </a:spcAft>
        <a:defRPr sz="2000">
          <a:solidFill>
            <a:srgbClr val="E11B22"/>
          </a:solidFill>
          <a:latin typeface="Arial" charset="0"/>
          <a:ea typeface="ＭＳ Ｐゴシック" pitchFamily="108" charset="-128"/>
        </a:defRPr>
      </a:lvl7pPr>
      <a:lvl8pPr marL="1371600" algn="l" rtl="0" eaLnBrk="1" fontAlgn="base" hangingPunct="1">
        <a:spcBef>
          <a:spcPct val="0"/>
        </a:spcBef>
        <a:spcAft>
          <a:spcPct val="0"/>
        </a:spcAft>
        <a:defRPr sz="2000">
          <a:solidFill>
            <a:srgbClr val="E11B22"/>
          </a:solidFill>
          <a:latin typeface="Arial" charset="0"/>
          <a:ea typeface="ＭＳ Ｐゴシック" pitchFamily="108" charset="-128"/>
        </a:defRPr>
      </a:lvl8pPr>
      <a:lvl9pPr marL="1828800" algn="l" rtl="0" eaLnBrk="1" fontAlgn="base" hangingPunct="1">
        <a:spcBef>
          <a:spcPct val="0"/>
        </a:spcBef>
        <a:spcAft>
          <a:spcPct val="0"/>
        </a:spcAft>
        <a:defRPr sz="2000">
          <a:solidFill>
            <a:srgbClr val="E11B22"/>
          </a:solidFill>
          <a:latin typeface="Arial" charset="0"/>
          <a:ea typeface="ＭＳ Ｐゴシック" pitchFamily="108" charset="-128"/>
        </a:defRPr>
      </a:lvl9pPr>
    </p:titleStyle>
    <p:bodyStyle>
      <a:lvl1pPr marL="228600" indent="-228600" algn="l" rtl="0" eaLnBrk="1" fontAlgn="base" hangingPunct="1">
        <a:spcBef>
          <a:spcPts val="400"/>
        </a:spcBef>
        <a:spcAft>
          <a:spcPct val="0"/>
        </a:spcAft>
        <a:buClr>
          <a:schemeClr val="tx1"/>
        </a:buClr>
        <a:buFont typeface="Wingdings" pitchFamily="2" charset="2"/>
        <a:buChar char="§"/>
        <a:defRPr sz="1400">
          <a:solidFill>
            <a:schemeClr val="tx1"/>
          </a:solidFill>
          <a:latin typeface="+mn-lt"/>
          <a:ea typeface="+mn-ea"/>
          <a:cs typeface="+mn-cs"/>
        </a:defRPr>
      </a:lvl1pPr>
      <a:lvl2pPr marL="457200" indent="-228600" algn="l" rtl="0" eaLnBrk="1" fontAlgn="base" hangingPunct="1">
        <a:spcBef>
          <a:spcPts val="400"/>
        </a:spcBef>
        <a:spcAft>
          <a:spcPct val="0"/>
        </a:spcAft>
        <a:buClr>
          <a:schemeClr val="tx1"/>
        </a:buClr>
        <a:buChar char="–"/>
        <a:defRPr sz="1400">
          <a:solidFill>
            <a:schemeClr val="tx1"/>
          </a:solidFill>
          <a:latin typeface="+mn-lt"/>
          <a:ea typeface="+mn-ea"/>
        </a:defRPr>
      </a:lvl2pPr>
      <a:lvl3pPr marL="690563" indent="-228600" algn="l" rtl="0" eaLnBrk="1" fontAlgn="base" hangingPunct="1">
        <a:spcBef>
          <a:spcPts val="400"/>
        </a:spcBef>
        <a:spcAft>
          <a:spcPct val="0"/>
        </a:spcAft>
        <a:buClr>
          <a:schemeClr val="tx1"/>
        </a:buClr>
        <a:buChar char="•"/>
        <a:defRPr sz="1400">
          <a:solidFill>
            <a:schemeClr val="tx1"/>
          </a:solidFill>
          <a:latin typeface="+mn-lt"/>
          <a:ea typeface="+mn-ea"/>
        </a:defRPr>
      </a:lvl3pPr>
      <a:lvl4pPr marL="914400" indent="-225425" algn="l" rtl="0" eaLnBrk="1" fontAlgn="base" hangingPunct="1">
        <a:spcBef>
          <a:spcPts val="400"/>
        </a:spcBef>
        <a:spcAft>
          <a:spcPct val="0"/>
        </a:spcAft>
        <a:buClr>
          <a:schemeClr val="tx1"/>
        </a:buClr>
        <a:buFont typeface="Wingdings" pitchFamily="2" charset="2"/>
        <a:buChar char=""/>
        <a:defRPr sz="1400">
          <a:solidFill>
            <a:schemeClr val="tx1"/>
          </a:solidFill>
          <a:latin typeface="+mn-lt"/>
          <a:ea typeface="+mn-ea"/>
        </a:defRPr>
      </a:lvl4pPr>
      <a:lvl5pPr marL="1147763" indent="-231775" algn="l" rtl="0" eaLnBrk="1" fontAlgn="base" hangingPunct="1">
        <a:spcBef>
          <a:spcPts val="400"/>
        </a:spcBef>
        <a:spcAft>
          <a:spcPct val="0"/>
        </a:spcAft>
        <a:buClr>
          <a:schemeClr val="tx1"/>
        </a:buClr>
        <a:buFont typeface="Arial" pitchFamily="34" charset="0"/>
        <a:buChar char="-"/>
        <a:defRPr sz="1400">
          <a:solidFill>
            <a:schemeClr val="tx1"/>
          </a:solidFill>
          <a:latin typeface="+mn-lt"/>
          <a:ea typeface="+mn-ea"/>
        </a:defRPr>
      </a:lvl5pPr>
      <a:lvl6pPr marL="2057400" indent="-231775" algn="l" rtl="0" eaLnBrk="1" fontAlgn="base" hangingPunct="1">
        <a:spcBef>
          <a:spcPct val="25000"/>
        </a:spcBef>
        <a:spcAft>
          <a:spcPct val="0"/>
        </a:spcAft>
        <a:buClr>
          <a:schemeClr val="tx1"/>
        </a:buClr>
        <a:buChar char="»"/>
        <a:defRPr sz="1400">
          <a:solidFill>
            <a:schemeClr val="tx1"/>
          </a:solidFill>
          <a:latin typeface="+mn-lt"/>
          <a:ea typeface="+mn-ea"/>
        </a:defRPr>
      </a:lvl6pPr>
      <a:lvl7pPr marL="2514600" indent="-231775" algn="l" rtl="0" eaLnBrk="1" fontAlgn="base" hangingPunct="1">
        <a:spcBef>
          <a:spcPct val="25000"/>
        </a:spcBef>
        <a:spcAft>
          <a:spcPct val="0"/>
        </a:spcAft>
        <a:buClr>
          <a:schemeClr val="tx1"/>
        </a:buClr>
        <a:buChar char="»"/>
        <a:defRPr sz="1400">
          <a:solidFill>
            <a:schemeClr val="tx1"/>
          </a:solidFill>
          <a:latin typeface="+mn-lt"/>
          <a:ea typeface="+mn-ea"/>
        </a:defRPr>
      </a:lvl7pPr>
      <a:lvl8pPr marL="2971800" indent="-231775" algn="l" rtl="0" eaLnBrk="1" fontAlgn="base" hangingPunct="1">
        <a:spcBef>
          <a:spcPct val="25000"/>
        </a:spcBef>
        <a:spcAft>
          <a:spcPct val="0"/>
        </a:spcAft>
        <a:buClr>
          <a:schemeClr val="tx1"/>
        </a:buClr>
        <a:buChar char="»"/>
        <a:defRPr sz="1400">
          <a:solidFill>
            <a:schemeClr val="tx1"/>
          </a:solidFill>
          <a:latin typeface="+mn-lt"/>
          <a:ea typeface="+mn-ea"/>
        </a:defRPr>
      </a:lvl8pPr>
      <a:lvl9pPr marL="3429000" indent="-231775" algn="l" rtl="0" eaLnBrk="1" fontAlgn="base" hangingPunct="1">
        <a:spcBef>
          <a:spcPct val="25000"/>
        </a:spcBef>
        <a:spcAft>
          <a:spcPct val="0"/>
        </a:spcAft>
        <a:buClr>
          <a:schemeClr val="tx1"/>
        </a:buClr>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2880" userDrawn="1">
          <p15:clr>
            <a:srgbClr val="F26B43"/>
          </p15:clr>
        </p15:guide>
        <p15:guide id="3" pos="57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200400"/>
            <a:ext cx="8229600" cy="822325"/>
          </a:xfrm>
        </p:spPr>
        <p:txBody>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Counselor Learning Series 2017</a:t>
            </a:r>
            <a:br>
              <a:rPr lang="en-US" dirty="0" smtClean="0"/>
            </a:br>
            <a:endParaRPr lang="en-US" dirty="0"/>
          </a:p>
        </p:txBody>
      </p:sp>
      <p:sp>
        <p:nvSpPr>
          <p:cNvPr id="3" name="Subtitle 2"/>
          <p:cNvSpPr>
            <a:spLocks noGrp="1"/>
          </p:cNvSpPr>
          <p:nvPr>
            <p:ph type="subTitle" idx="1"/>
          </p:nvPr>
        </p:nvSpPr>
        <p:spPr>
          <a:xfrm>
            <a:off x="457200" y="3809868"/>
            <a:ext cx="8221579" cy="2616101"/>
          </a:xfrm>
        </p:spPr>
        <p:txBody>
          <a:bodyPr/>
          <a:lstStyle/>
          <a:p>
            <a:pPr marL="0" indent="0">
              <a:buNone/>
            </a:pPr>
            <a:endParaRPr lang="en-US" sz="2400" dirty="0" smtClean="0">
              <a:solidFill>
                <a:srgbClr val="C00000"/>
              </a:solidFill>
            </a:endParaRPr>
          </a:p>
          <a:p>
            <a:pPr marL="0" indent="0">
              <a:buNone/>
            </a:pPr>
            <a:r>
              <a:rPr lang="en-US" sz="2400" dirty="0" smtClean="0">
                <a:solidFill>
                  <a:srgbClr val="C00000"/>
                </a:solidFill>
              </a:rPr>
              <a:t>Core Benefits </a:t>
            </a:r>
          </a:p>
          <a:p>
            <a:pPr marL="0" indent="0">
              <a:buNone/>
            </a:pPr>
            <a:r>
              <a:rPr lang="en-US" sz="2000" dirty="0" smtClean="0"/>
              <a:t>Providing Financial Wellness through Employer Sponsored Benefit Plans  </a:t>
            </a:r>
          </a:p>
          <a:p>
            <a:pPr marL="0" indent="0">
              <a:buNone/>
            </a:pPr>
            <a:endParaRPr lang="en-US" b="1" dirty="0"/>
          </a:p>
          <a:p>
            <a:pPr marL="0" indent="0">
              <a:buNone/>
            </a:pPr>
            <a:endParaRPr lang="en-US" b="1"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352840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r>
              <a:rPr lang="en-US" sz="2400" b="1" dirty="0" smtClean="0">
                <a:solidFill>
                  <a:schemeClr val="tx1"/>
                </a:solidFill>
              </a:rPr>
              <a:t>Medical Coverage Types – Sample Plan Design</a:t>
            </a:r>
          </a:p>
        </p:txBody>
      </p:sp>
      <p:graphicFrame>
        <p:nvGraphicFramePr>
          <p:cNvPr id="5" name="Group 78"/>
          <p:cNvGraphicFramePr>
            <a:graphicFrameLocks noGrp="1"/>
          </p:cNvGraphicFramePr>
          <p:nvPr>
            <p:ph idx="1"/>
          </p:nvPr>
        </p:nvGraphicFramePr>
        <p:xfrm>
          <a:off x="187325" y="1679575"/>
          <a:ext cx="8769427" cy="3229164"/>
        </p:xfrm>
        <a:graphic>
          <a:graphicData uri="http://schemas.openxmlformats.org/drawingml/2006/table">
            <a:tbl>
              <a:tblPr/>
              <a:tblGrid>
                <a:gridCol w="1173531"/>
                <a:gridCol w="948369"/>
                <a:gridCol w="951351"/>
                <a:gridCol w="949860"/>
                <a:gridCol w="949859"/>
                <a:gridCol w="948369"/>
                <a:gridCol w="949860"/>
                <a:gridCol w="948369"/>
                <a:gridCol w="949859"/>
              </a:tblGrid>
              <a:tr h="274638">
                <a:tc>
                  <a:txBody>
                    <a:bodyPr/>
                    <a:lstStyle/>
                    <a:p>
                      <a:pPr marL="0" marR="0" lvl="0" indent="0" algn="l" defTabSz="966788" rtl="0" eaLnBrk="1" fontAlgn="base" latinLnBrk="0" hangingPunct="1">
                        <a:lnSpc>
                          <a:spcPct val="100000"/>
                        </a:lnSpc>
                        <a:spcBef>
                          <a:spcPct val="0"/>
                        </a:spcBef>
                        <a:spcAft>
                          <a:spcPct val="20000"/>
                        </a:spcAft>
                        <a:buClrTx/>
                        <a:buSzTx/>
                        <a:buFontTx/>
                        <a:buNone/>
                        <a:tabLst/>
                      </a:pPr>
                      <a:endParaRPr kumimoji="0" lang="en-GB" sz="16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endParaRPr>
                    </a:p>
                  </a:txBody>
                  <a:tcPr marL="98773" marR="98773" marT="49387" marB="49387"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gridSpan="2">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600" b="1"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HMO</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600" b="1" i="0" u="none" strike="noStrike" cap="none" normalizeH="0" baseline="0" smtClean="0">
                          <a:ln>
                            <a:noFill/>
                          </a:ln>
                          <a:solidFill>
                            <a:schemeClr val="tx1"/>
                          </a:solidFill>
                          <a:effectLst/>
                          <a:latin typeface="Arial" charset="0"/>
                          <a:ea typeface="ヒラギノ角ゴ Pro W6" pitchFamily="1" charset="-128"/>
                          <a:sym typeface="GillSans" pitchFamily="34" charset="0"/>
                        </a:rPr>
                        <a:t>POS</a:t>
                      </a:r>
                    </a:p>
                  </a:txBody>
                  <a:tcPr marL="98773" marR="98773" marT="49387" marB="4938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600" b="1" i="0" u="none" strike="noStrike" cap="none" normalizeH="0" baseline="0" smtClean="0">
                          <a:ln>
                            <a:noFill/>
                          </a:ln>
                          <a:solidFill>
                            <a:schemeClr val="tx1"/>
                          </a:solidFill>
                          <a:effectLst/>
                          <a:latin typeface="Arial" charset="0"/>
                          <a:ea typeface="ヒラギノ角ゴ Pro W6" pitchFamily="1" charset="-128"/>
                          <a:sym typeface="GillSans" pitchFamily="34" charset="0"/>
                        </a:rPr>
                        <a:t>PPO</a:t>
                      </a:r>
                    </a:p>
                  </a:txBody>
                  <a:tcPr marL="98773" marR="98773" marT="49387" marB="4938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600" b="1" i="0" u="none" strike="noStrike" cap="none" normalizeH="0" baseline="0" smtClean="0">
                          <a:ln>
                            <a:noFill/>
                          </a:ln>
                          <a:solidFill>
                            <a:schemeClr val="tx1"/>
                          </a:solidFill>
                          <a:effectLst/>
                          <a:latin typeface="Arial" charset="0"/>
                          <a:ea typeface="ヒラギノ角ゴ Pro W6" pitchFamily="1" charset="-128"/>
                          <a:sym typeface="GillSans" pitchFamily="34" charset="0"/>
                        </a:rPr>
                        <a:t>INDEMNITY</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r>
              <a:tr h="349250">
                <a:tc>
                  <a:txBody>
                    <a:bodyPr/>
                    <a:lstStyle/>
                    <a:p>
                      <a:pPr marL="0" marR="0" lvl="0" indent="0" algn="l" defTabSz="966788" rtl="0" eaLnBrk="1" fontAlgn="base" latinLnBrk="0" hangingPunct="1">
                        <a:lnSpc>
                          <a:spcPct val="100000"/>
                        </a:lnSpc>
                        <a:spcBef>
                          <a:spcPct val="0"/>
                        </a:spcBef>
                        <a:spcAft>
                          <a:spcPct val="20000"/>
                        </a:spcAft>
                        <a:buClrTx/>
                        <a:buSzTx/>
                        <a:buFontTx/>
                        <a:buNone/>
                        <a:tabLst/>
                      </a:pPr>
                      <a:endParaRPr kumimoji="0" lang="en-GB" sz="1500" b="0" i="0" u="none" strike="noStrike" cap="none" normalizeH="0" baseline="0" smtClean="0">
                        <a:ln>
                          <a:noFill/>
                        </a:ln>
                        <a:solidFill>
                          <a:schemeClr val="tx1"/>
                        </a:solidFill>
                        <a:effectLst/>
                        <a:latin typeface="Arial" charset="0"/>
                        <a:ea typeface="ヒラギノ角ゴ Pro W6" pitchFamily="1" charset="-128"/>
                        <a:sym typeface="GillSans" pitchFamily="34" charset="0"/>
                      </a:endParaRPr>
                    </a:p>
                  </a:txBody>
                  <a:tcPr marL="98773" marR="98773" marT="49387" marB="49387" anchor="ct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400" b="1"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In-Network</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400" b="1"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Out-of-Network</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400" b="1"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In-Network</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400" b="1"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Out-of-Network</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400" b="1"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In-Network</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400" b="1"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Out-of-Network</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400" b="1"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In-Network</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400" b="1"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Out-of-Network</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0838">
                <a:tc>
                  <a:txBody>
                    <a:bodyPr/>
                    <a:lstStyle/>
                    <a:p>
                      <a:pPr marL="0" marR="0" lvl="0" indent="0" algn="l" defTabSz="966788" rtl="0" eaLnBrk="1" fontAlgn="base" latinLnBrk="0" hangingPunct="1">
                        <a:lnSpc>
                          <a:spcPct val="100000"/>
                        </a:lnSpc>
                        <a:spcBef>
                          <a:spcPct val="0"/>
                        </a:spcBef>
                        <a:spcAft>
                          <a:spcPct val="20000"/>
                        </a:spcAft>
                        <a:buClrTx/>
                        <a:buSzTx/>
                        <a:buFontTx/>
                        <a:buNone/>
                        <a:tabLst/>
                      </a:pPr>
                      <a:r>
                        <a:rPr kumimoji="0" lang="en-US" sz="1500" b="1" i="0" u="none" strike="noStrike" cap="none" normalizeH="0" baseline="0" smtClean="0">
                          <a:ln>
                            <a:noFill/>
                          </a:ln>
                          <a:solidFill>
                            <a:schemeClr val="tx1"/>
                          </a:solidFill>
                          <a:effectLst/>
                          <a:latin typeface="Arial" charset="0"/>
                          <a:ea typeface="ヒラギノ角ゴ Pro W6" pitchFamily="1" charset="-128"/>
                          <a:sym typeface="GillSans" pitchFamily="34" charset="0"/>
                        </a:rPr>
                        <a:t>Deductible</a:t>
                      </a:r>
                    </a:p>
                  </a:txBody>
                  <a:tcPr marL="98773" marR="98773" marT="49387" marB="4938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$0</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N/A</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$300 individual</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$600 individual</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$500 individual</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$1000 individual</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N/A</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$600 individual</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0838">
                <a:tc>
                  <a:txBody>
                    <a:bodyPr/>
                    <a:lstStyle/>
                    <a:p>
                      <a:pPr marL="0" marR="0" lvl="0" indent="0" algn="l" defTabSz="966788" rtl="0" eaLnBrk="1" fontAlgn="base" latinLnBrk="0" hangingPunct="1">
                        <a:lnSpc>
                          <a:spcPct val="100000"/>
                        </a:lnSpc>
                        <a:spcBef>
                          <a:spcPct val="0"/>
                        </a:spcBef>
                        <a:spcAft>
                          <a:spcPct val="20000"/>
                        </a:spcAft>
                        <a:buClrTx/>
                        <a:buSzTx/>
                        <a:buFontTx/>
                        <a:buNone/>
                        <a:tabLst/>
                      </a:pPr>
                      <a:r>
                        <a:rPr kumimoji="0" lang="en-US" sz="1500" b="1" i="0" u="none" strike="noStrike" cap="none" normalizeH="0" baseline="0" smtClean="0">
                          <a:ln>
                            <a:noFill/>
                          </a:ln>
                          <a:solidFill>
                            <a:schemeClr val="tx1"/>
                          </a:solidFill>
                          <a:effectLst/>
                          <a:latin typeface="Arial" charset="0"/>
                          <a:ea typeface="ヒラギノ角ゴ Pro W6" pitchFamily="1" charset="-128"/>
                          <a:sym typeface="GillSans" pitchFamily="34" charset="0"/>
                        </a:rPr>
                        <a:t>Co-insurance</a:t>
                      </a:r>
                    </a:p>
                  </a:txBody>
                  <a:tcPr marL="98773" marR="98773" marT="49387" marB="4938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100%</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N/A</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90%</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70%</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80%</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60%</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N/A</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80%</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p>
                      <a:pPr marL="0" marR="0" lvl="0" indent="0" algn="l" defTabSz="966788" rtl="0" eaLnBrk="1" fontAlgn="base" latinLnBrk="0" hangingPunct="1">
                        <a:lnSpc>
                          <a:spcPct val="100000"/>
                        </a:lnSpc>
                        <a:spcBef>
                          <a:spcPct val="0"/>
                        </a:spcBef>
                        <a:spcAft>
                          <a:spcPct val="20000"/>
                        </a:spcAft>
                        <a:buClrTx/>
                        <a:buSzTx/>
                        <a:buFontTx/>
                        <a:buNone/>
                        <a:tabLst/>
                      </a:pPr>
                      <a:r>
                        <a:rPr kumimoji="0" lang="en-US" sz="1500" b="1" i="0" u="none" strike="noStrike" cap="none" normalizeH="0" baseline="0" smtClean="0">
                          <a:ln>
                            <a:noFill/>
                          </a:ln>
                          <a:solidFill>
                            <a:schemeClr val="tx1"/>
                          </a:solidFill>
                          <a:effectLst/>
                          <a:latin typeface="Arial" charset="0"/>
                          <a:ea typeface="ヒラギノ角ゴ Pro W6" pitchFamily="1" charset="-128"/>
                          <a:sym typeface="GillSans" pitchFamily="34" charset="0"/>
                        </a:rPr>
                        <a:t>Dr. Office Visit</a:t>
                      </a:r>
                    </a:p>
                  </a:txBody>
                  <a:tcPr marL="98773" marR="98773" marT="49387" marB="4938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$15</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N/A</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$20</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70%</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$35</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60%</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N/A</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80%</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66788" rtl="0" eaLnBrk="1" fontAlgn="base" latinLnBrk="0" hangingPunct="1">
                        <a:lnSpc>
                          <a:spcPct val="100000"/>
                        </a:lnSpc>
                        <a:spcBef>
                          <a:spcPct val="0"/>
                        </a:spcBef>
                        <a:spcAft>
                          <a:spcPct val="20000"/>
                        </a:spcAft>
                        <a:buClrTx/>
                        <a:buSzTx/>
                        <a:buFontTx/>
                        <a:buNone/>
                        <a:tabLst/>
                      </a:pPr>
                      <a:r>
                        <a:rPr kumimoji="0" lang="en-US" sz="1500" b="1" i="0" u="none" strike="noStrike" cap="none" normalizeH="0" baseline="0" smtClean="0">
                          <a:ln>
                            <a:noFill/>
                          </a:ln>
                          <a:solidFill>
                            <a:schemeClr val="tx1"/>
                          </a:solidFill>
                          <a:effectLst/>
                          <a:latin typeface="Arial" charset="0"/>
                          <a:ea typeface="ヒラギノ角ゴ Pro W6" pitchFamily="1" charset="-128"/>
                          <a:sym typeface="GillSans" pitchFamily="34" charset="0"/>
                        </a:rPr>
                        <a:t>Out of Pocket Limit</a:t>
                      </a:r>
                    </a:p>
                  </a:txBody>
                  <a:tcPr marL="98773" marR="98773" marT="49387" marB="4938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$1,000 individual</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N/A</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$1,500 individual</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$3,000 individual</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$2,000 individual</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$4,000 individual</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N/A</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$2,500 individual</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01651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sz="2400" b="1" dirty="0" smtClean="0">
                <a:solidFill>
                  <a:schemeClr val="tx1"/>
                </a:solidFill>
              </a:rPr>
              <a:t>Medical Out  of Pocket Costs</a:t>
            </a:r>
          </a:p>
        </p:txBody>
      </p:sp>
      <p:graphicFrame>
        <p:nvGraphicFramePr>
          <p:cNvPr id="5" name="Group 78"/>
          <p:cNvGraphicFramePr>
            <a:graphicFrameLocks noGrp="1"/>
          </p:cNvGraphicFramePr>
          <p:nvPr>
            <p:ph idx="1"/>
          </p:nvPr>
        </p:nvGraphicFramePr>
        <p:xfrm>
          <a:off x="187325" y="1679575"/>
          <a:ext cx="8769427" cy="3229164"/>
        </p:xfrm>
        <a:graphic>
          <a:graphicData uri="http://schemas.openxmlformats.org/drawingml/2006/table">
            <a:tbl>
              <a:tblPr/>
              <a:tblGrid>
                <a:gridCol w="1173531"/>
                <a:gridCol w="948369"/>
                <a:gridCol w="951351"/>
                <a:gridCol w="949860"/>
                <a:gridCol w="949859"/>
                <a:gridCol w="948369"/>
                <a:gridCol w="949860"/>
                <a:gridCol w="948369"/>
                <a:gridCol w="949859"/>
              </a:tblGrid>
              <a:tr h="274638">
                <a:tc>
                  <a:txBody>
                    <a:bodyPr/>
                    <a:lstStyle/>
                    <a:p>
                      <a:pPr marL="0" marR="0" lvl="0" indent="0" algn="l" defTabSz="966788" rtl="0" eaLnBrk="1" fontAlgn="base" latinLnBrk="0" hangingPunct="1">
                        <a:lnSpc>
                          <a:spcPct val="100000"/>
                        </a:lnSpc>
                        <a:spcBef>
                          <a:spcPct val="0"/>
                        </a:spcBef>
                        <a:spcAft>
                          <a:spcPct val="20000"/>
                        </a:spcAft>
                        <a:buClrTx/>
                        <a:buSzTx/>
                        <a:buFontTx/>
                        <a:buNone/>
                        <a:tabLst/>
                      </a:pPr>
                      <a:endParaRPr kumimoji="0" lang="en-GB" sz="16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endParaRPr>
                    </a:p>
                  </a:txBody>
                  <a:tcPr marL="98773" marR="98773" marT="49387" marB="49387"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gridSpan="2">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600" b="1"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HMO</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600" b="1" i="0" u="none" strike="noStrike" cap="none" normalizeH="0" baseline="0" smtClean="0">
                          <a:ln>
                            <a:noFill/>
                          </a:ln>
                          <a:solidFill>
                            <a:schemeClr val="tx1"/>
                          </a:solidFill>
                          <a:effectLst/>
                          <a:latin typeface="Arial" charset="0"/>
                          <a:ea typeface="ヒラギノ角ゴ Pro W6" pitchFamily="1" charset="-128"/>
                          <a:sym typeface="GillSans" pitchFamily="34" charset="0"/>
                        </a:rPr>
                        <a:t>POS</a:t>
                      </a:r>
                    </a:p>
                  </a:txBody>
                  <a:tcPr marL="98773" marR="98773" marT="49387" marB="4938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600" b="1" i="0" u="none" strike="noStrike" cap="none" normalizeH="0" baseline="0" smtClean="0">
                          <a:ln>
                            <a:noFill/>
                          </a:ln>
                          <a:solidFill>
                            <a:schemeClr val="tx1"/>
                          </a:solidFill>
                          <a:effectLst/>
                          <a:latin typeface="Arial" charset="0"/>
                          <a:ea typeface="ヒラギノ角ゴ Pro W6" pitchFamily="1" charset="-128"/>
                          <a:sym typeface="GillSans" pitchFamily="34" charset="0"/>
                        </a:rPr>
                        <a:t>PPO</a:t>
                      </a:r>
                    </a:p>
                  </a:txBody>
                  <a:tcPr marL="98773" marR="98773" marT="49387" marB="4938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600" b="1" i="0" u="none" strike="noStrike" cap="none" normalizeH="0" baseline="0" smtClean="0">
                          <a:ln>
                            <a:noFill/>
                          </a:ln>
                          <a:solidFill>
                            <a:schemeClr val="tx1"/>
                          </a:solidFill>
                          <a:effectLst/>
                          <a:latin typeface="Arial" charset="0"/>
                          <a:ea typeface="ヒラギノ角ゴ Pro W6" pitchFamily="1" charset="-128"/>
                          <a:sym typeface="GillSans" pitchFamily="34" charset="0"/>
                        </a:rPr>
                        <a:t>INDEMNITY</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r>
              <a:tr h="349250">
                <a:tc>
                  <a:txBody>
                    <a:bodyPr/>
                    <a:lstStyle/>
                    <a:p>
                      <a:pPr marL="0" marR="0" lvl="0" indent="0" algn="l" defTabSz="966788" rtl="0" eaLnBrk="1" fontAlgn="base" latinLnBrk="0" hangingPunct="1">
                        <a:lnSpc>
                          <a:spcPct val="100000"/>
                        </a:lnSpc>
                        <a:spcBef>
                          <a:spcPct val="0"/>
                        </a:spcBef>
                        <a:spcAft>
                          <a:spcPct val="20000"/>
                        </a:spcAft>
                        <a:buClrTx/>
                        <a:buSzTx/>
                        <a:buFontTx/>
                        <a:buNone/>
                        <a:tabLst/>
                      </a:pPr>
                      <a:endParaRPr kumimoji="0" lang="en-GB" sz="1500" b="0" i="0" u="none" strike="noStrike" cap="none" normalizeH="0" baseline="0" smtClean="0">
                        <a:ln>
                          <a:noFill/>
                        </a:ln>
                        <a:solidFill>
                          <a:schemeClr val="tx1"/>
                        </a:solidFill>
                        <a:effectLst/>
                        <a:latin typeface="Arial" charset="0"/>
                        <a:ea typeface="ヒラギノ角ゴ Pro W6" pitchFamily="1" charset="-128"/>
                        <a:sym typeface="GillSans" pitchFamily="34" charset="0"/>
                      </a:endParaRPr>
                    </a:p>
                  </a:txBody>
                  <a:tcPr marL="98773" marR="98773" marT="49387" marB="49387" anchor="ct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400" b="1"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In-Network</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400" b="1"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Out-of-Network</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400" b="1"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In-Network</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400" b="1"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Out-of-Network</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400" b="1"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In-Network</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400" b="1"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Out-of-Network</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400" b="1"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In-Network</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400" b="1"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Out-of-Network</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0838">
                <a:tc>
                  <a:txBody>
                    <a:bodyPr/>
                    <a:lstStyle/>
                    <a:p>
                      <a:pPr marL="0" marR="0" lvl="0" indent="0" algn="l" defTabSz="966788" rtl="0" eaLnBrk="1" fontAlgn="base" latinLnBrk="0" hangingPunct="1">
                        <a:lnSpc>
                          <a:spcPct val="100000"/>
                        </a:lnSpc>
                        <a:spcBef>
                          <a:spcPct val="0"/>
                        </a:spcBef>
                        <a:spcAft>
                          <a:spcPct val="20000"/>
                        </a:spcAft>
                        <a:buClrTx/>
                        <a:buSzTx/>
                        <a:buFontTx/>
                        <a:buNone/>
                        <a:tabLst/>
                      </a:pPr>
                      <a:r>
                        <a:rPr kumimoji="0" lang="en-US" sz="1500" b="1" i="0" u="none" strike="noStrike" cap="none" normalizeH="0" baseline="0" smtClean="0">
                          <a:ln>
                            <a:noFill/>
                          </a:ln>
                          <a:solidFill>
                            <a:schemeClr val="tx1"/>
                          </a:solidFill>
                          <a:effectLst/>
                          <a:latin typeface="Arial" charset="0"/>
                          <a:ea typeface="ヒラギノ角ゴ Pro W6" pitchFamily="1" charset="-128"/>
                          <a:sym typeface="GillSans" pitchFamily="34" charset="0"/>
                        </a:rPr>
                        <a:t>Deductible</a:t>
                      </a:r>
                    </a:p>
                  </a:txBody>
                  <a:tcPr marL="98773" marR="98773" marT="49387" marB="4938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$0</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N/A</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$300 individual</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$600 individual</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$500 individual</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$1000 individual</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N/A</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$600 individual</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50838">
                <a:tc>
                  <a:txBody>
                    <a:bodyPr/>
                    <a:lstStyle/>
                    <a:p>
                      <a:pPr marL="0" marR="0" lvl="0" indent="0" algn="l" defTabSz="966788" rtl="0" eaLnBrk="1" fontAlgn="base" latinLnBrk="0" hangingPunct="1">
                        <a:lnSpc>
                          <a:spcPct val="100000"/>
                        </a:lnSpc>
                        <a:spcBef>
                          <a:spcPct val="0"/>
                        </a:spcBef>
                        <a:spcAft>
                          <a:spcPct val="20000"/>
                        </a:spcAft>
                        <a:buClrTx/>
                        <a:buSzTx/>
                        <a:buFontTx/>
                        <a:buNone/>
                        <a:tabLst/>
                      </a:pPr>
                      <a:r>
                        <a:rPr kumimoji="0" lang="en-US" sz="1500" b="1" i="0" u="none" strike="noStrike" cap="none" normalizeH="0" baseline="0" smtClean="0">
                          <a:ln>
                            <a:noFill/>
                          </a:ln>
                          <a:solidFill>
                            <a:schemeClr val="tx1"/>
                          </a:solidFill>
                          <a:effectLst/>
                          <a:latin typeface="Arial" charset="0"/>
                          <a:ea typeface="ヒラギノ角ゴ Pro W6" pitchFamily="1" charset="-128"/>
                          <a:sym typeface="GillSans" pitchFamily="34" charset="0"/>
                        </a:rPr>
                        <a:t>Co-insurance</a:t>
                      </a:r>
                    </a:p>
                  </a:txBody>
                  <a:tcPr marL="98773" marR="98773" marT="49387" marB="4938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100%</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N/A</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90%</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70%</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80%</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60%</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N/A</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80%</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49250">
                <a:tc>
                  <a:txBody>
                    <a:bodyPr/>
                    <a:lstStyle/>
                    <a:p>
                      <a:pPr marL="0" marR="0" lvl="0" indent="0" algn="l" defTabSz="966788" rtl="0" eaLnBrk="1" fontAlgn="base" latinLnBrk="0" hangingPunct="1">
                        <a:lnSpc>
                          <a:spcPct val="100000"/>
                        </a:lnSpc>
                        <a:spcBef>
                          <a:spcPct val="0"/>
                        </a:spcBef>
                        <a:spcAft>
                          <a:spcPct val="20000"/>
                        </a:spcAft>
                        <a:buClrTx/>
                        <a:buSzTx/>
                        <a:buFontTx/>
                        <a:buNone/>
                        <a:tabLst/>
                      </a:pPr>
                      <a:r>
                        <a:rPr kumimoji="0" lang="en-US" sz="1500" b="1" i="0" u="none" strike="noStrike" cap="none" normalizeH="0" baseline="0" smtClean="0">
                          <a:ln>
                            <a:noFill/>
                          </a:ln>
                          <a:solidFill>
                            <a:schemeClr val="tx1"/>
                          </a:solidFill>
                          <a:effectLst/>
                          <a:latin typeface="Arial" charset="0"/>
                          <a:ea typeface="ヒラギノ角ゴ Pro W6" pitchFamily="1" charset="-128"/>
                          <a:sym typeface="GillSans" pitchFamily="34" charset="0"/>
                        </a:rPr>
                        <a:t>Dr. Office Visit</a:t>
                      </a:r>
                    </a:p>
                  </a:txBody>
                  <a:tcPr marL="98773" marR="98773" marT="49387" marB="4938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$15</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N/A</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$20</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70%</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$35</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60%</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N/A</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80%</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52425">
                <a:tc>
                  <a:txBody>
                    <a:bodyPr/>
                    <a:lstStyle/>
                    <a:p>
                      <a:pPr marL="0" marR="0" lvl="0" indent="0" algn="l" defTabSz="966788" rtl="0" eaLnBrk="1" fontAlgn="base" latinLnBrk="0" hangingPunct="1">
                        <a:lnSpc>
                          <a:spcPct val="100000"/>
                        </a:lnSpc>
                        <a:spcBef>
                          <a:spcPct val="0"/>
                        </a:spcBef>
                        <a:spcAft>
                          <a:spcPct val="20000"/>
                        </a:spcAft>
                        <a:buClrTx/>
                        <a:buSzTx/>
                        <a:buFontTx/>
                        <a:buNone/>
                        <a:tabLst/>
                      </a:pPr>
                      <a:r>
                        <a:rPr kumimoji="0" lang="en-US" sz="1500" b="1" i="0" u="none" strike="noStrike" cap="none" normalizeH="0" baseline="0" smtClean="0">
                          <a:ln>
                            <a:noFill/>
                          </a:ln>
                          <a:solidFill>
                            <a:schemeClr val="tx1"/>
                          </a:solidFill>
                          <a:effectLst/>
                          <a:latin typeface="Arial" charset="0"/>
                          <a:ea typeface="ヒラギノ角ゴ Pro W6" pitchFamily="1" charset="-128"/>
                          <a:sym typeface="GillSans" pitchFamily="34" charset="0"/>
                        </a:rPr>
                        <a:t>Out of Pocket Limit</a:t>
                      </a:r>
                    </a:p>
                  </a:txBody>
                  <a:tcPr marL="98773" marR="98773" marT="49387" marB="4938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$1,000 individual</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N/A</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$1,500 individual</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$3,000 individual</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$2,000 individual</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smtClean="0">
                          <a:ln>
                            <a:noFill/>
                          </a:ln>
                          <a:solidFill>
                            <a:schemeClr val="tx1"/>
                          </a:solidFill>
                          <a:effectLst/>
                          <a:latin typeface="Arial" charset="0"/>
                          <a:ea typeface="ヒラギノ角ゴ Pro W6" pitchFamily="1" charset="-128"/>
                          <a:sym typeface="GillSans" pitchFamily="34" charset="0"/>
                        </a:rPr>
                        <a:t>$4,000 individual</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N/A</a:t>
                      </a:r>
                    </a:p>
                  </a:txBody>
                  <a:tcPr marL="98773" marR="98773" marT="49387" marB="4938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66788" rtl="0" eaLnBrk="1" fontAlgn="base" latinLnBrk="0" hangingPunct="1">
                        <a:lnSpc>
                          <a:spcPct val="100000"/>
                        </a:lnSpc>
                        <a:spcBef>
                          <a:spcPct val="0"/>
                        </a:spcBef>
                        <a:spcAft>
                          <a:spcPct val="20000"/>
                        </a:spcAft>
                        <a:buClrTx/>
                        <a:buSzTx/>
                        <a:buFontTx/>
                        <a:buNone/>
                        <a:tabLst/>
                      </a:pPr>
                      <a:r>
                        <a:rPr kumimoji="0" lang="en-US" sz="1200" b="0" i="0" u="none" strike="noStrike" cap="none" normalizeH="0" baseline="0" dirty="0" smtClean="0">
                          <a:ln>
                            <a:noFill/>
                          </a:ln>
                          <a:solidFill>
                            <a:schemeClr val="tx1"/>
                          </a:solidFill>
                          <a:effectLst/>
                          <a:latin typeface="Arial" charset="0"/>
                          <a:ea typeface="ヒラギノ角ゴ Pro W6" pitchFamily="1" charset="-128"/>
                          <a:sym typeface="GillSans" pitchFamily="34" charset="0"/>
                        </a:rPr>
                        <a:t>$2,500 individual</a:t>
                      </a:r>
                    </a:p>
                  </a:txBody>
                  <a:tcPr marL="98773" marR="98773" marT="49387" marB="4938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
        <p:nvSpPr>
          <p:cNvPr id="26698" name="TextBox 3"/>
          <p:cNvSpPr txBox="1">
            <a:spLocks noChangeArrowheads="1"/>
          </p:cNvSpPr>
          <p:nvPr/>
        </p:nvSpPr>
        <p:spPr bwMode="auto">
          <a:xfrm>
            <a:off x="461963" y="5387975"/>
            <a:ext cx="7635875" cy="706438"/>
          </a:xfrm>
          <a:prstGeom prst="rect">
            <a:avLst/>
          </a:prstGeom>
          <a:noFill/>
          <a:ln w="9525">
            <a:noFill/>
            <a:miter lim="800000"/>
            <a:headEnd/>
            <a:tailEnd/>
          </a:ln>
        </p:spPr>
        <p:txBody>
          <a:bodyPr>
            <a:spAutoFit/>
          </a:bodyPr>
          <a:lstStyle/>
          <a:p>
            <a:r>
              <a:rPr lang="en-US" sz="2000"/>
              <a:t>What the employee needs to pay – also referred to as</a:t>
            </a:r>
            <a:r>
              <a:rPr lang="en-US" sz="2000" i="1"/>
              <a:t>   </a:t>
            </a:r>
          </a:p>
          <a:p>
            <a:r>
              <a:rPr lang="en-US" sz="2000" i="1"/>
              <a:t>                              Gaps In Coverage</a:t>
            </a:r>
          </a:p>
        </p:txBody>
      </p:sp>
    </p:spTree>
    <p:extLst>
      <p:ext uri="{BB962C8B-B14F-4D97-AF65-F5344CB8AC3E}">
        <p14:creationId xmlns:p14="http://schemas.microsoft.com/office/powerpoint/2010/main" val="570058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r>
              <a:rPr lang="en-US" sz="2400" b="1" dirty="0" smtClean="0">
                <a:solidFill>
                  <a:schemeClr val="tx1"/>
                </a:solidFill>
              </a:rPr>
              <a:t>Consumer Driven Healthcare</a:t>
            </a:r>
          </a:p>
        </p:txBody>
      </p:sp>
      <p:sp>
        <p:nvSpPr>
          <p:cNvPr id="27650" name="Rectangle 3"/>
          <p:cNvSpPr>
            <a:spLocks noGrp="1" noChangeArrowheads="1"/>
          </p:cNvSpPr>
          <p:nvPr>
            <p:ph idx="1"/>
          </p:nvPr>
        </p:nvSpPr>
        <p:spPr>
          <a:xfrm>
            <a:off x="381000" y="990600"/>
            <a:ext cx="8610600" cy="4754563"/>
          </a:xfrm>
        </p:spPr>
        <p:txBody>
          <a:bodyPr/>
          <a:lstStyle/>
          <a:p>
            <a:pPr>
              <a:lnSpc>
                <a:spcPct val="80000"/>
              </a:lnSpc>
              <a:buClr>
                <a:srgbClr val="4870CA"/>
              </a:buClr>
              <a:buSzPct val="115000"/>
              <a:buFontTx/>
              <a:buNone/>
            </a:pPr>
            <a:r>
              <a:rPr lang="en-US" sz="2400" b="1" dirty="0" smtClean="0">
                <a:solidFill>
                  <a:srgbClr val="C00000"/>
                </a:solidFill>
              </a:rPr>
              <a:t>CDHP (Consumer Driven Healthcare Plan)</a:t>
            </a:r>
          </a:p>
          <a:p>
            <a:pPr>
              <a:lnSpc>
                <a:spcPct val="80000"/>
              </a:lnSpc>
              <a:buClr>
                <a:srgbClr val="4870CA"/>
              </a:buClr>
              <a:buSzPct val="115000"/>
              <a:buFontTx/>
              <a:buNone/>
            </a:pPr>
            <a:endParaRPr lang="en-US" sz="1200" dirty="0" smtClean="0">
              <a:solidFill>
                <a:schemeClr val="tx1"/>
              </a:solidFill>
            </a:endParaRPr>
          </a:p>
          <a:p>
            <a:pPr>
              <a:lnSpc>
                <a:spcPct val="80000"/>
              </a:lnSpc>
              <a:buClr>
                <a:srgbClr val="4870CA"/>
              </a:buClr>
              <a:buSzPct val="115000"/>
              <a:buFontTx/>
              <a:buNone/>
            </a:pPr>
            <a:endParaRPr lang="en-US" sz="900" b="0" dirty="0" smtClean="0">
              <a:solidFill>
                <a:srgbClr val="48484A"/>
              </a:solidFill>
            </a:endParaRPr>
          </a:p>
          <a:p>
            <a:pPr>
              <a:lnSpc>
                <a:spcPct val="80000"/>
              </a:lnSpc>
              <a:buClr>
                <a:srgbClr val="4870CA"/>
              </a:buClr>
              <a:buSzPct val="115000"/>
            </a:pPr>
            <a:r>
              <a:rPr lang="en-US" sz="2000" b="0" dirty="0" smtClean="0">
                <a:solidFill>
                  <a:srgbClr val="002060"/>
                </a:solidFill>
              </a:rPr>
              <a:t>Many employers are moving toward this plan type </a:t>
            </a:r>
          </a:p>
          <a:p>
            <a:pPr lvl="1">
              <a:lnSpc>
                <a:spcPct val="80000"/>
              </a:lnSpc>
              <a:buClr>
                <a:srgbClr val="4870CA"/>
              </a:buClr>
              <a:buSzPct val="115000"/>
            </a:pPr>
            <a:r>
              <a:rPr lang="en-US" sz="2000" dirty="0" smtClean="0">
                <a:solidFill>
                  <a:srgbClr val="002060"/>
                </a:solidFill>
              </a:rPr>
              <a:t>Also referred to as a High Deductible Healthcare Plan (HDHP)</a:t>
            </a:r>
          </a:p>
          <a:p>
            <a:pPr lvl="1">
              <a:lnSpc>
                <a:spcPct val="80000"/>
              </a:lnSpc>
              <a:buClr>
                <a:srgbClr val="4870CA"/>
              </a:buClr>
              <a:buSzPct val="115000"/>
            </a:pPr>
            <a:r>
              <a:rPr lang="en-US" sz="2000" dirty="0" smtClean="0">
                <a:solidFill>
                  <a:srgbClr val="002060"/>
                </a:solidFill>
              </a:rPr>
              <a:t>Creates larger gaps in coverage, and expands the opportunity for supplemental voluntary coverage to be offered</a:t>
            </a:r>
          </a:p>
          <a:p>
            <a:pPr>
              <a:lnSpc>
                <a:spcPct val="80000"/>
              </a:lnSpc>
              <a:buClr>
                <a:srgbClr val="4870CA"/>
              </a:buClr>
              <a:buSzPct val="115000"/>
            </a:pPr>
            <a:r>
              <a:rPr lang="en-US" sz="2000" b="0" dirty="0" smtClean="0">
                <a:solidFill>
                  <a:srgbClr val="002060"/>
                </a:solidFill>
              </a:rPr>
              <a:t>Provides cost savings for the employer</a:t>
            </a:r>
          </a:p>
          <a:p>
            <a:pPr>
              <a:lnSpc>
                <a:spcPct val="80000"/>
              </a:lnSpc>
              <a:buClr>
                <a:srgbClr val="4870CA"/>
              </a:buClr>
              <a:buSzPct val="115000"/>
            </a:pPr>
            <a:r>
              <a:rPr lang="en-US" sz="2000" b="0" dirty="0" smtClean="0">
                <a:solidFill>
                  <a:srgbClr val="002060"/>
                </a:solidFill>
              </a:rPr>
              <a:t>Payroll deduction for the employee is generally lower than a standard PPO type plan option</a:t>
            </a:r>
          </a:p>
          <a:p>
            <a:pPr>
              <a:lnSpc>
                <a:spcPct val="80000"/>
              </a:lnSpc>
              <a:buClr>
                <a:srgbClr val="4870CA"/>
              </a:buClr>
              <a:buSzPct val="115000"/>
            </a:pPr>
            <a:r>
              <a:rPr lang="en-US" sz="2000" b="0" dirty="0" smtClean="0">
                <a:solidFill>
                  <a:srgbClr val="002060"/>
                </a:solidFill>
              </a:rPr>
              <a:t>Requires the employee to be more involved in making educational choices regarding all aspects of their health care</a:t>
            </a:r>
          </a:p>
          <a:p>
            <a:pPr>
              <a:lnSpc>
                <a:spcPct val="80000"/>
              </a:lnSpc>
              <a:buClr>
                <a:srgbClr val="4870CA"/>
              </a:buClr>
              <a:buSzPct val="115000"/>
            </a:pPr>
            <a:r>
              <a:rPr lang="en-US" sz="2000" b="0" dirty="0" smtClean="0">
                <a:solidFill>
                  <a:srgbClr val="002060"/>
                </a:solidFill>
              </a:rPr>
              <a:t>Preventive care such as physicals, mammograms and well child care is typically covered at 100%</a:t>
            </a:r>
          </a:p>
          <a:p>
            <a:pPr>
              <a:lnSpc>
                <a:spcPct val="80000"/>
              </a:lnSpc>
              <a:buClr>
                <a:srgbClr val="4870CA"/>
              </a:buClr>
              <a:buSzPct val="115000"/>
            </a:pPr>
            <a:r>
              <a:rPr lang="en-US" sz="2000" b="0" dirty="0" smtClean="0">
                <a:solidFill>
                  <a:srgbClr val="002060"/>
                </a:solidFill>
              </a:rPr>
              <a:t>The employee carries the burden of the cost of non-preventive care services rendered prior to meeting the deductible (including the cost for prescription drugs)</a:t>
            </a:r>
          </a:p>
          <a:p>
            <a:pPr>
              <a:lnSpc>
                <a:spcPct val="80000"/>
              </a:lnSpc>
              <a:buClr>
                <a:srgbClr val="4870CA"/>
              </a:buClr>
              <a:buSzPct val="115000"/>
              <a:buFontTx/>
              <a:buNone/>
            </a:pPr>
            <a:endParaRPr lang="en-US" sz="1700" dirty="0" smtClean="0">
              <a:solidFill>
                <a:srgbClr val="3333FF"/>
              </a:solidFill>
            </a:endParaRPr>
          </a:p>
          <a:p>
            <a:pPr>
              <a:lnSpc>
                <a:spcPct val="80000"/>
              </a:lnSpc>
              <a:buClr>
                <a:srgbClr val="4870CA"/>
              </a:buClr>
              <a:buSzPct val="115000"/>
              <a:buFontTx/>
              <a:buNone/>
            </a:pPr>
            <a:endParaRPr lang="en-US" sz="1300" b="0" dirty="0" smtClean="0">
              <a:solidFill>
                <a:srgbClr val="48484A"/>
              </a:solidFill>
            </a:endParaRPr>
          </a:p>
          <a:p>
            <a:pPr>
              <a:lnSpc>
                <a:spcPct val="80000"/>
              </a:lnSpc>
              <a:buClr>
                <a:srgbClr val="4870CA"/>
              </a:buClr>
              <a:buSzPct val="115000"/>
              <a:buFontTx/>
              <a:buNone/>
            </a:pPr>
            <a:endParaRPr lang="en-US" sz="900" b="0" dirty="0" smtClean="0">
              <a:solidFill>
                <a:srgbClr val="48484A"/>
              </a:solidFill>
            </a:endParaRPr>
          </a:p>
          <a:p>
            <a:pPr>
              <a:lnSpc>
                <a:spcPct val="80000"/>
              </a:lnSpc>
              <a:buClr>
                <a:srgbClr val="4870CA"/>
              </a:buClr>
              <a:buSzPct val="115000"/>
              <a:buFontTx/>
              <a:buNone/>
            </a:pPr>
            <a:endParaRPr lang="en-US" sz="1800" dirty="0" smtClean="0">
              <a:solidFill>
                <a:srgbClr val="3333FF"/>
              </a:solidFill>
            </a:endParaRPr>
          </a:p>
          <a:p>
            <a:pPr>
              <a:lnSpc>
                <a:spcPct val="80000"/>
              </a:lnSpc>
              <a:buClr>
                <a:srgbClr val="4870CA"/>
              </a:buClr>
              <a:buSzPct val="115000"/>
              <a:buFontTx/>
              <a:buNone/>
            </a:pPr>
            <a:endParaRPr lang="en-US" sz="1800" dirty="0" smtClean="0">
              <a:solidFill>
                <a:srgbClr val="3333FF"/>
              </a:solidFill>
            </a:endParaRPr>
          </a:p>
          <a:p>
            <a:pPr lvl="1">
              <a:lnSpc>
                <a:spcPct val="80000"/>
              </a:lnSpc>
              <a:buClr>
                <a:srgbClr val="4870CA"/>
              </a:buClr>
              <a:buSzPct val="115000"/>
              <a:buFontTx/>
              <a:buNone/>
            </a:pPr>
            <a:endParaRPr lang="en-US" sz="1600" dirty="0" smtClean="0">
              <a:solidFill>
                <a:srgbClr val="3333FF"/>
              </a:solidFill>
            </a:endParaRPr>
          </a:p>
          <a:p>
            <a:pPr>
              <a:lnSpc>
                <a:spcPct val="80000"/>
              </a:lnSpc>
              <a:buClr>
                <a:srgbClr val="4870CA"/>
              </a:buClr>
              <a:buSzPct val="115000"/>
            </a:pPr>
            <a:endParaRPr lang="en-US" sz="900" b="0" u="sng" dirty="0" smtClean="0">
              <a:solidFill>
                <a:srgbClr val="48484A"/>
              </a:solidFill>
            </a:endParaRPr>
          </a:p>
          <a:p>
            <a:pPr>
              <a:lnSpc>
                <a:spcPct val="80000"/>
              </a:lnSpc>
              <a:buClr>
                <a:srgbClr val="4870CA"/>
              </a:buClr>
              <a:buSzPct val="115000"/>
              <a:buFontTx/>
              <a:buNone/>
            </a:pPr>
            <a:endParaRPr lang="en-US" sz="900" b="0" u="sng" dirty="0" smtClean="0">
              <a:solidFill>
                <a:srgbClr val="48484A"/>
              </a:solidFill>
            </a:endParaRPr>
          </a:p>
          <a:p>
            <a:endParaRPr lang="en-US" dirty="0" smtClean="0"/>
          </a:p>
        </p:txBody>
      </p:sp>
    </p:spTree>
    <p:extLst>
      <p:ext uri="{BB962C8B-B14F-4D97-AF65-F5344CB8AC3E}">
        <p14:creationId xmlns:p14="http://schemas.microsoft.com/office/powerpoint/2010/main" val="1496750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r>
              <a:rPr lang="en-US" sz="2800" b="1" dirty="0" smtClean="0">
                <a:solidFill>
                  <a:schemeClr val="tx1"/>
                </a:solidFill>
              </a:rPr>
              <a:t>Consumer Driven Healthcare</a:t>
            </a:r>
          </a:p>
        </p:txBody>
      </p:sp>
      <p:sp>
        <p:nvSpPr>
          <p:cNvPr id="28674" name="Rectangle 3"/>
          <p:cNvSpPr>
            <a:spLocks noGrp="1" noChangeArrowheads="1"/>
          </p:cNvSpPr>
          <p:nvPr>
            <p:ph idx="1"/>
          </p:nvPr>
        </p:nvSpPr>
        <p:spPr>
          <a:xfrm>
            <a:off x="333375" y="990600"/>
            <a:ext cx="8610600" cy="5408613"/>
          </a:xfrm>
        </p:spPr>
        <p:txBody>
          <a:bodyPr/>
          <a:lstStyle/>
          <a:p>
            <a:pPr>
              <a:lnSpc>
                <a:spcPct val="80000"/>
              </a:lnSpc>
              <a:buClr>
                <a:srgbClr val="4870CA"/>
              </a:buClr>
              <a:buSzPct val="115000"/>
              <a:buFontTx/>
              <a:buNone/>
            </a:pPr>
            <a:r>
              <a:rPr lang="en-US" sz="2400" b="1" dirty="0" smtClean="0">
                <a:solidFill>
                  <a:srgbClr val="C00000"/>
                </a:solidFill>
              </a:rPr>
              <a:t>Employer/Employee Accounts</a:t>
            </a:r>
          </a:p>
          <a:p>
            <a:pPr>
              <a:lnSpc>
                <a:spcPct val="80000"/>
              </a:lnSpc>
              <a:buClr>
                <a:srgbClr val="4870CA"/>
              </a:buClr>
              <a:buSzPct val="115000"/>
            </a:pPr>
            <a:endParaRPr lang="en-US" sz="1800" b="0" dirty="0" smtClean="0">
              <a:solidFill>
                <a:srgbClr val="002060"/>
              </a:solidFill>
            </a:endParaRPr>
          </a:p>
          <a:p>
            <a:pPr>
              <a:lnSpc>
                <a:spcPct val="80000"/>
              </a:lnSpc>
              <a:buClr>
                <a:srgbClr val="4870CA"/>
              </a:buClr>
              <a:buSzPct val="115000"/>
            </a:pPr>
            <a:r>
              <a:rPr lang="en-US" sz="1600" b="0" dirty="0" smtClean="0">
                <a:solidFill>
                  <a:srgbClr val="002060"/>
                </a:solidFill>
              </a:rPr>
              <a:t>Members receive an annual allocation of health care funds from their employer that they may use to pay for covered services</a:t>
            </a:r>
          </a:p>
          <a:p>
            <a:pPr>
              <a:lnSpc>
                <a:spcPct val="80000"/>
              </a:lnSpc>
              <a:buClr>
                <a:srgbClr val="4870CA"/>
              </a:buClr>
              <a:buSzPct val="115000"/>
            </a:pPr>
            <a:endParaRPr lang="en-US" sz="1600" b="0" dirty="0" smtClean="0">
              <a:solidFill>
                <a:srgbClr val="002060"/>
              </a:solidFill>
            </a:endParaRPr>
          </a:p>
          <a:p>
            <a:pPr>
              <a:lnSpc>
                <a:spcPct val="80000"/>
              </a:lnSpc>
              <a:buClr>
                <a:srgbClr val="4870CA"/>
              </a:buClr>
              <a:buSzPct val="115000"/>
            </a:pPr>
            <a:r>
              <a:rPr lang="en-US" sz="1600" b="0" dirty="0" smtClean="0">
                <a:solidFill>
                  <a:srgbClr val="002060"/>
                </a:solidFill>
              </a:rPr>
              <a:t>Employees can sometimes also allocate dollars to a health care fund to supplement the employer contribution.</a:t>
            </a:r>
          </a:p>
          <a:p>
            <a:pPr>
              <a:lnSpc>
                <a:spcPct val="80000"/>
              </a:lnSpc>
              <a:buClr>
                <a:srgbClr val="4870CA"/>
              </a:buClr>
              <a:buSzPct val="115000"/>
            </a:pPr>
            <a:endParaRPr lang="en-US" sz="2400" b="1" dirty="0" smtClean="0">
              <a:solidFill>
                <a:srgbClr val="C00000"/>
              </a:solidFill>
            </a:endParaRPr>
          </a:p>
          <a:p>
            <a:pPr>
              <a:lnSpc>
                <a:spcPct val="80000"/>
              </a:lnSpc>
              <a:buClr>
                <a:srgbClr val="4870CA"/>
              </a:buClr>
              <a:buSzPct val="115000"/>
              <a:buFontTx/>
              <a:buNone/>
            </a:pPr>
            <a:r>
              <a:rPr lang="en-US" sz="2400" b="1" dirty="0" smtClean="0">
                <a:solidFill>
                  <a:srgbClr val="C00000"/>
                </a:solidFill>
              </a:rPr>
              <a:t> 	Health Savings Account (HSA)</a:t>
            </a:r>
          </a:p>
          <a:p>
            <a:pPr lvl="1">
              <a:lnSpc>
                <a:spcPct val="80000"/>
              </a:lnSpc>
              <a:buClr>
                <a:srgbClr val="4870CA"/>
              </a:buClr>
              <a:buSzPct val="115000"/>
            </a:pPr>
            <a:r>
              <a:rPr lang="en-US" dirty="0" smtClean="0">
                <a:solidFill>
                  <a:srgbClr val="002060"/>
                </a:solidFill>
              </a:rPr>
              <a:t>Contributions by employer and employee – there are maximum allowable contributions for the employee</a:t>
            </a:r>
          </a:p>
          <a:p>
            <a:pPr lvl="1">
              <a:lnSpc>
                <a:spcPct val="80000"/>
              </a:lnSpc>
              <a:buClr>
                <a:srgbClr val="4870CA"/>
              </a:buClr>
              <a:buSzPct val="115000"/>
            </a:pPr>
            <a:r>
              <a:rPr lang="en-US" dirty="0" smtClean="0">
                <a:solidFill>
                  <a:srgbClr val="002060"/>
                </a:solidFill>
              </a:rPr>
              <a:t>Owned by the employee and employee controls the funds, even if they leave the employer</a:t>
            </a:r>
          </a:p>
          <a:p>
            <a:pPr lvl="1">
              <a:lnSpc>
                <a:spcPct val="80000"/>
              </a:lnSpc>
              <a:buClr>
                <a:srgbClr val="4870CA"/>
              </a:buClr>
              <a:buSzPct val="115000"/>
            </a:pPr>
            <a:r>
              <a:rPr lang="en-US" dirty="0" smtClean="0">
                <a:solidFill>
                  <a:srgbClr val="002060"/>
                </a:solidFill>
              </a:rPr>
              <a:t>Does not cover cost of insurance premium</a:t>
            </a:r>
          </a:p>
          <a:p>
            <a:pPr lvl="1">
              <a:lnSpc>
                <a:spcPct val="80000"/>
              </a:lnSpc>
              <a:buClr>
                <a:srgbClr val="4870CA"/>
              </a:buClr>
              <a:buSzPct val="115000"/>
            </a:pPr>
            <a:r>
              <a:rPr lang="en-US" dirty="0" smtClean="0">
                <a:solidFill>
                  <a:srgbClr val="002060"/>
                </a:solidFill>
              </a:rPr>
              <a:t>Must be combined with a high deductible healthcare plan</a:t>
            </a:r>
          </a:p>
          <a:p>
            <a:pPr lvl="1">
              <a:lnSpc>
                <a:spcPct val="80000"/>
              </a:lnSpc>
              <a:buClr>
                <a:srgbClr val="4870CA"/>
              </a:buClr>
              <a:buSzPct val="115000"/>
            </a:pPr>
            <a:r>
              <a:rPr lang="en-US" dirty="0" smtClean="0">
                <a:solidFill>
                  <a:srgbClr val="002060"/>
                </a:solidFill>
              </a:rPr>
              <a:t>Employee must open a new bank account to receive or contribute funds</a:t>
            </a:r>
          </a:p>
          <a:p>
            <a:pPr>
              <a:lnSpc>
                <a:spcPct val="80000"/>
              </a:lnSpc>
              <a:buClr>
                <a:srgbClr val="4870CA"/>
              </a:buClr>
              <a:buSzPct val="115000"/>
              <a:buFontTx/>
              <a:buNone/>
            </a:pPr>
            <a:endParaRPr lang="en-US" sz="2400" b="1" dirty="0" smtClean="0">
              <a:solidFill>
                <a:srgbClr val="C00000"/>
              </a:solidFill>
            </a:endParaRPr>
          </a:p>
          <a:p>
            <a:pPr>
              <a:lnSpc>
                <a:spcPct val="80000"/>
              </a:lnSpc>
              <a:buClr>
                <a:srgbClr val="4870CA"/>
              </a:buClr>
              <a:buSzPct val="115000"/>
              <a:buFontTx/>
              <a:buNone/>
            </a:pPr>
            <a:r>
              <a:rPr lang="en-US" sz="2400" b="1" dirty="0" smtClean="0">
                <a:solidFill>
                  <a:srgbClr val="C00000"/>
                </a:solidFill>
              </a:rPr>
              <a:t>	Healthcare Reimbursement Account (HRA)</a:t>
            </a:r>
          </a:p>
          <a:p>
            <a:pPr lvl="1">
              <a:lnSpc>
                <a:spcPct val="80000"/>
              </a:lnSpc>
              <a:buClr>
                <a:srgbClr val="4870CA"/>
              </a:buClr>
              <a:buSzPct val="115000"/>
            </a:pPr>
            <a:r>
              <a:rPr lang="en-US" dirty="0" smtClean="0">
                <a:solidFill>
                  <a:srgbClr val="002060"/>
                </a:solidFill>
              </a:rPr>
              <a:t>Contributions by employer only</a:t>
            </a:r>
          </a:p>
          <a:p>
            <a:pPr lvl="1">
              <a:lnSpc>
                <a:spcPct val="80000"/>
              </a:lnSpc>
              <a:buClr>
                <a:srgbClr val="4870CA"/>
              </a:buClr>
              <a:buSzPct val="115000"/>
            </a:pPr>
            <a:r>
              <a:rPr lang="en-US" dirty="0" smtClean="0">
                <a:solidFill>
                  <a:srgbClr val="002060"/>
                </a:solidFill>
              </a:rPr>
              <a:t>Owned by the employer and employee can access funds when a service is rendered, employees lose any available funds if they leave the employer</a:t>
            </a:r>
          </a:p>
          <a:p>
            <a:pPr lvl="1">
              <a:lnSpc>
                <a:spcPct val="80000"/>
              </a:lnSpc>
              <a:buClr>
                <a:srgbClr val="4870CA"/>
              </a:buClr>
              <a:buSzPct val="115000"/>
            </a:pPr>
            <a:r>
              <a:rPr lang="en-US" dirty="0" smtClean="0">
                <a:solidFill>
                  <a:srgbClr val="002060"/>
                </a:solidFill>
              </a:rPr>
              <a:t>Employer can select which benefits are covered</a:t>
            </a:r>
          </a:p>
          <a:p>
            <a:pPr lvl="1">
              <a:lnSpc>
                <a:spcPct val="80000"/>
              </a:lnSpc>
              <a:buClr>
                <a:srgbClr val="4870CA"/>
              </a:buClr>
              <a:buSzPct val="115000"/>
            </a:pPr>
            <a:endParaRPr lang="en-US" sz="1700" dirty="0" smtClean="0">
              <a:solidFill>
                <a:srgbClr val="3333FF"/>
              </a:solidFill>
            </a:endParaRPr>
          </a:p>
          <a:p>
            <a:pPr>
              <a:lnSpc>
                <a:spcPct val="80000"/>
              </a:lnSpc>
              <a:buClr>
                <a:srgbClr val="4870CA"/>
              </a:buClr>
              <a:buSzPct val="115000"/>
              <a:buFontTx/>
              <a:buNone/>
            </a:pPr>
            <a:endParaRPr lang="en-US" sz="1300" b="0" dirty="0" smtClean="0">
              <a:solidFill>
                <a:srgbClr val="48484A"/>
              </a:solidFill>
            </a:endParaRPr>
          </a:p>
          <a:p>
            <a:pPr>
              <a:lnSpc>
                <a:spcPct val="80000"/>
              </a:lnSpc>
              <a:buClr>
                <a:srgbClr val="4870CA"/>
              </a:buClr>
              <a:buSzPct val="115000"/>
              <a:buFontTx/>
              <a:buNone/>
            </a:pPr>
            <a:endParaRPr lang="en-US" sz="900" b="0" dirty="0" smtClean="0">
              <a:solidFill>
                <a:srgbClr val="48484A"/>
              </a:solidFill>
            </a:endParaRPr>
          </a:p>
          <a:p>
            <a:pPr>
              <a:lnSpc>
                <a:spcPct val="80000"/>
              </a:lnSpc>
              <a:buClr>
                <a:srgbClr val="4870CA"/>
              </a:buClr>
              <a:buSzPct val="115000"/>
              <a:buFontTx/>
              <a:buNone/>
            </a:pPr>
            <a:endParaRPr lang="en-US" sz="1800" dirty="0" smtClean="0">
              <a:solidFill>
                <a:srgbClr val="3333FF"/>
              </a:solidFill>
            </a:endParaRPr>
          </a:p>
          <a:p>
            <a:pPr>
              <a:lnSpc>
                <a:spcPct val="80000"/>
              </a:lnSpc>
              <a:buClr>
                <a:srgbClr val="4870CA"/>
              </a:buClr>
              <a:buSzPct val="115000"/>
              <a:buFontTx/>
              <a:buNone/>
            </a:pPr>
            <a:endParaRPr lang="en-US" sz="1800" dirty="0" smtClean="0">
              <a:solidFill>
                <a:srgbClr val="3333FF"/>
              </a:solidFill>
            </a:endParaRPr>
          </a:p>
          <a:p>
            <a:pPr lvl="1">
              <a:lnSpc>
                <a:spcPct val="80000"/>
              </a:lnSpc>
              <a:buClr>
                <a:srgbClr val="4870CA"/>
              </a:buClr>
              <a:buSzPct val="115000"/>
              <a:buFontTx/>
              <a:buNone/>
            </a:pPr>
            <a:endParaRPr lang="en-US" sz="1600" dirty="0" smtClean="0">
              <a:solidFill>
                <a:srgbClr val="3333FF"/>
              </a:solidFill>
            </a:endParaRPr>
          </a:p>
          <a:p>
            <a:pPr>
              <a:lnSpc>
                <a:spcPct val="80000"/>
              </a:lnSpc>
              <a:buClr>
                <a:srgbClr val="4870CA"/>
              </a:buClr>
              <a:buSzPct val="115000"/>
            </a:pPr>
            <a:endParaRPr lang="en-US" sz="900" b="0" u="sng" dirty="0" smtClean="0">
              <a:solidFill>
                <a:srgbClr val="48484A"/>
              </a:solidFill>
            </a:endParaRPr>
          </a:p>
          <a:p>
            <a:pPr>
              <a:lnSpc>
                <a:spcPct val="80000"/>
              </a:lnSpc>
              <a:buClr>
                <a:srgbClr val="4870CA"/>
              </a:buClr>
              <a:buSzPct val="115000"/>
              <a:buFontTx/>
              <a:buNone/>
            </a:pPr>
            <a:endParaRPr lang="en-US" sz="900" b="0" u="sng" dirty="0" smtClean="0">
              <a:solidFill>
                <a:srgbClr val="48484A"/>
              </a:solidFill>
            </a:endParaRPr>
          </a:p>
          <a:p>
            <a:endParaRPr lang="en-US" dirty="0" smtClean="0"/>
          </a:p>
        </p:txBody>
      </p:sp>
    </p:spTree>
    <p:extLst>
      <p:ext uri="{BB962C8B-B14F-4D97-AF65-F5344CB8AC3E}">
        <p14:creationId xmlns:p14="http://schemas.microsoft.com/office/powerpoint/2010/main" val="3862285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sz="2800" b="1" dirty="0" smtClean="0">
                <a:solidFill>
                  <a:schemeClr val="tx1"/>
                </a:solidFill>
              </a:rPr>
              <a:t>Dental</a:t>
            </a:r>
          </a:p>
        </p:txBody>
      </p:sp>
      <p:sp>
        <p:nvSpPr>
          <p:cNvPr id="18434" name="Rectangle 3"/>
          <p:cNvSpPr>
            <a:spLocks noGrp="1" noChangeArrowheads="1"/>
          </p:cNvSpPr>
          <p:nvPr>
            <p:ph idx="1"/>
          </p:nvPr>
        </p:nvSpPr>
        <p:spPr>
          <a:xfrm>
            <a:off x="333375" y="1219200"/>
            <a:ext cx="8610600" cy="5180013"/>
          </a:xfrm>
        </p:spPr>
        <p:txBody>
          <a:bodyPr/>
          <a:lstStyle/>
          <a:p>
            <a:pPr>
              <a:lnSpc>
                <a:spcPct val="80000"/>
              </a:lnSpc>
              <a:buClr>
                <a:srgbClr val="4870CA"/>
              </a:buClr>
              <a:buSzPct val="115000"/>
              <a:buFontTx/>
              <a:buNone/>
            </a:pPr>
            <a:r>
              <a:rPr lang="en-US" sz="2400" b="1" dirty="0" smtClean="0">
                <a:solidFill>
                  <a:srgbClr val="C00000"/>
                </a:solidFill>
              </a:rPr>
              <a:t>What is Dental Insurance</a:t>
            </a:r>
            <a:r>
              <a:rPr lang="en-US" sz="2000" dirty="0" smtClean="0">
                <a:solidFill>
                  <a:schemeClr val="tx1"/>
                </a:solidFill>
              </a:rPr>
              <a:t>?</a:t>
            </a:r>
          </a:p>
          <a:p>
            <a:pPr>
              <a:lnSpc>
                <a:spcPct val="80000"/>
              </a:lnSpc>
              <a:buClr>
                <a:srgbClr val="4870CA"/>
              </a:buClr>
              <a:buSzPct val="115000"/>
            </a:pPr>
            <a:endParaRPr lang="en-US" sz="900" b="0" u="sng" dirty="0" smtClean="0">
              <a:solidFill>
                <a:srgbClr val="48484A"/>
              </a:solidFill>
            </a:endParaRPr>
          </a:p>
          <a:p>
            <a:r>
              <a:rPr lang="en-US" sz="2000" b="0" dirty="0" smtClean="0">
                <a:solidFill>
                  <a:srgbClr val="002060"/>
                </a:solidFill>
              </a:rPr>
              <a:t>Dental insurance works in much the same way that medical insurance works. </a:t>
            </a:r>
          </a:p>
          <a:p>
            <a:r>
              <a:rPr lang="en-US" sz="2000" b="0" dirty="0" smtClean="0">
                <a:solidFill>
                  <a:srgbClr val="002060"/>
                </a:solidFill>
              </a:rPr>
              <a:t>For a specific monthly rate (or "premium"), you are entitled to certain dental benefits, usually including regular checkups, cleanings, x-rays, and certain services required to promote general dental health. </a:t>
            </a:r>
          </a:p>
          <a:p>
            <a:r>
              <a:rPr lang="en-US" sz="2000" b="0" dirty="0" smtClean="0">
                <a:solidFill>
                  <a:srgbClr val="002060"/>
                </a:solidFill>
              </a:rPr>
              <a:t>Some plans will provide broader coverage than others and some will require a greater financial contribution on your part when services are rendered. </a:t>
            </a:r>
          </a:p>
          <a:p>
            <a:r>
              <a:rPr lang="en-US" sz="2000" b="0" dirty="0" smtClean="0">
                <a:solidFill>
                  <a:srgbClr val="002060"/>
                </a:solidFill>
              </a:rPr>
              <a:t>Some plans may also provide coverage for certain types of oral surgery, dental implants, or orthodontia.</a:t>
            </a:r>
          </a:p>
          <a:p>
            <a:r>
              <a:rPr lang="en-US" sz="2000" b="0" dirty="0" smtClean="0">
                <a:solidFill>
                  <a:srgbClr val="002060"/>
                </a:solidFill>
              </a:rPr>
              <a:t>Indemnity Plans as well as DHMOs (Dental HMO type plans) may be available, but most standard plan type mirrors a PPO type plan</a:t>
            </a:r>
          </a:p>
          <a:p>
            <a:pPr>
              <a:lnSpc>
                <a:spcPct val="80000"/>
              </a:lnSpc>
              <a:buClr>
                <a:srgbClr val="4870CA"/>
              </a:buClr>
              <a:buSzPct val="115000"/>
              <a:buFontTx/>
              <a:buNone/>
            </a:pPr>
            <a:endParaRPr lang="en-US" sz="1800" dirty="0" smtClean="0">
              <a:solidFill>
                <a:srgbClr val="002060"/>
              </a:solidFill>
            </a:endParaRPr>
          </a:p>
          <a:p>
            <a:pPr>
              <a:lnSpc>
                <a:spcPct val="80000"/>
              </a:lnSpc>
              <a:buClr>
                <a:srgbClr val="4870CA"/>
              </a:buClr>
              <a:buSzPct val="115000"/>
              <a:buFontTx/>
              <a:buNone/>
            </a:pPr>
            <a:endParaRPr lang="en-US" dirty="0" smtClean="0"/>
          </a:p>
        </p:txBody>
      </p:sp>
    </p:spTree>
    <p:extLst>
      <p:ext uri="{BB962C8B-B14F-4D97-AF65-F5344CB8AC3E}">
        <p14:creationId xmlns:p14="http://schemas.microsoft.com/office/powerpoint/2010/main" val="664496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rPr>
              <a:t>Dental Plan Design</a:t>
            </a:r>
            <a:endParaRPr lang="en-US" sz="2800" dirty="0"/>
          </a:p>
        </p:txBody>
      </p:sp>
      <p:sp>
        <p:nvSpPr>
          <p:cNvPr id="3" name="Content Placeholder 2"/>
          <p:cNvSpPr>
            <a:spLocks noGrp="1"/>
          </p:cNvSpPr>
          <p:nvPr>
            <p:ph idx="1"/>
          </p:nvPr>
        </p:nvSpPr>
        <p:spPr/>
        <p:txBody>
          <a:bodyPr/>
          <a:lstStyle/>
          <a:p>
            <a:pPr>
              <a:lnSpc>
                <a:spcPct val="115000"/>
              </a:lnSpc>
            </a:pPr>
            <a:r>
              <a:rPr lang="en-US" sz="2400" b="1" dirty="0">
                <a:solidFill>
                  <a:srgbClr val="C00000"/>
                </a:solidFill>
              </a:rPr>
              <a:t>Plan design typically includes</a:t>
            </a:r>
          </a:p>
          <a:p>
            <a:pPr lvl="1">
              <a:lnSpc>
                <a:spcPct val="115000"/>
              </a:lnSpc>
            </a:pPr>
            <a:r>
              <a:rPr lang="en-US" sz="1800" dirty="0">
                <a:solidFill>
                  <a:srgbClr val="002060"/>
                </a:solidFill>
              </a:rPr>
              <a:t>Deductible and Maximum Annual Benefit Limit</a:t>
            </a:r>
          </a:p>
          <a:p>
            <a:pPr lvl="1">
              <a:lnSpc>
                <a:spcPct val="115000"/>
              </a:lnSpc>
            </a:pPr>
            <a:r>
              <a:rPr lang="en-US" sz="1800" dirty="0">
                <a:solidFill>
                  <a:srgbClr val="002060"/>
                </a:solidFill>
              </a:rPr>
              <a:t>100% Coverage for Type I Services</a:t>
            </a:r>
          </a:p>
          <a:p>
            <a:pPr lvl="1">
              <a:lnSpc>
                <a:spcPct val="115000"/>
              </a:lnSpc>
            </a:pPr>
            <a:r>
              <a:rPr lang="en-US" sz="1800" dirty="0">
                <a:solidFill>
                  <a:srgbClr val="002060"/>
                </a:solidFill>
              </a:rPr>
              <a:t>80% or lower coverage for Type II Services</a:t>
            </a:r>
          </a:p>
          <a:p>
            <a:pPr lvl="1">
              <a:lnSpc>
                <a:spcPct val="115000"/>
              </a:lnSpc>
            </a:pPr>
            <a:r>
              <a:rPr lang="en-US" sz="1800" dirty="0">
                <a:solidFill>
                  <a:srgbClr val="002060"/>
                </a:solidFill>
              </a:rPr>
              <a:t>50% or lower coverage for Type III Services</a:t>
            </a:r>
          </a:p>
          <a:p>
            <a:pPr lvl="1">
              <a:lnSpc>
                <a:spcPct val="115000"/>
              </a:lnSpc>
            </a:pPr>
            <a:r>
              <a:rPr lang="en-US" sz="1800" dirty="0">
                <a:solidFill>
                  <a:srgbClr val="002060"/>
                </a:solidFill>
              </a:rPr>
              <a:t>50% or lower coverage for Type IV Services</a:t>
            </a:r>
          </a:p>
          <a:p>
            <a:pPr>
              <a:lnSpc>
                <a:spcPct val="115000"/>
              </a:lnSpc>
              <a:buFontTx/>
              <a:buNone/>
            </a:pPr>
            <a:endParaRPr lang="en-US" sz="2400" b="1" dirty="0">
              <a:solidFill>
                <a:srgbClr val="C00000"/>
              </a:solidFill>
            </a:endParaRPr>
          </a:p>
          <a:p>
            <a:pPr>
              <a:lnSpc>
                <a:spcPct val="115000"/>
              </a:lnSpc>
            </a:pPr>
            <a:r>
              <a:rPr lang="en-US" sz="2400" b="1" dirty="0">
                <a:solidFill>
                  <a:srgbClr val="C00000"/>
                </a:solidFill>
              </a:rPr>
              <a:t>Types of services</a:t>
            </a:r>
          </a:p>
          <a:p>
            <a:pPr lvl="1">
              <a:lnSpc>
                <a:spcPct val="115000"/>
              </a:lnSpc>
            </a:pPr>
            <a:r>
              <a:rPr lang="en-US" sz="1800" dirty="0">
                <a:solidFill>
                  <a:srgbClr val="002060"/>
                </a:solidFill>
              </a:rPr>
              <a:t>Type I – Preventive (oral exams, cleanings, X-rays, fluoride/sealants)</a:t>
            </a:r>
          </a:p>
          <a:p>
            <a:pPr lvl="1">
              <a:lnSpc>
                <a:spcPct val="115000"/>
              </a:lnSpc>
            </a:pPr>
            <a:r>
              <a:rPr lang="en-US" sz="1800" dirty="0">
                <a:solidFill>
                  <a:srgbClr val="002060"/>
                </a:solidFill>
              </a:rPr>
              <a:t>Type II – Basic Restorative – (fillings, extractions, periodontics, endodontics)</a:t>
            </a:r>
          </a:p>
          <a:p>
            <a:pPr lvl="1">
              <a:lnSpc>
                <a:spcPct val="115000"/>
              </a:lnSpc>
            </a:pPr>
            <a:r>
              <a:rPr lang="en-US" sz="1800" dirty="0">
                <a:solidFill>
                  <a:srgbClr val="002060"/>
                </a:solidFill>
              </a:rPr>
              <a:t>Type III – Major Restorative – (crowns, bridges, dentures)</a:t>
            </a:r>
          </a:p>
          <a:p>
            <a:pPr lvl="1">
              <a:lnSpc>
                <a:spcPct val="115000"/>
              </a:lnSpc>
            </a:pPr>
            <a:r>
              <a:rPr lang="en-US" sz="1800" dirty="0">
                <a:solidFill>
                  <a:srgbClr val="002060"/>
                </a:solidFill>
              </a:rPr>
              <a:t>Type IV – Orthodontics (braces) May have separate deductible and lifetime </a:t>
            </a:r>
          </a:p>
          <a:p>
            <a:pPr lvl="1">
              <a:lnSpc>
                <a:spcPct val="115000"/>
              </a:lnSpc>
              <a:buFontTx/>
              <a:buNone/>
            </a:pPr>
            <a:r>
              <a:rPr lang="en-US" sz="1800" dirty="0">
                <a:solidFill>
                  <a:srgbClr val="002060"/>
                </a:solidFill>
              </a:rPr>
              <a:t>                    maximum</a:t>
            </a:r>
          </a:p>
          <a:p>
            <a:endParaRPr lang="en-US" dirty="0"/>
          </a:p>
        </p:txBody>
      </p:sp>
    </p:spTree>
    <p:extLst>
      <p:ext uri="{BB962C8B-B14F-4D97-AF65-F5344CB8AC3E}">
        <p14:creationId xmlns:p14="http://schemas.microsoft.com/office/powerpoint/2010/main" val="3895514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rPr>
              <a:t>Vision</a:t>
            </a:r>
            <a:endParaRPr lang="en-US" sz="2800" dirty="0"/>
          </a:p>
        </p:txBody>
      </p:sp>
      <p:sp>
        <p:nvSpPr>
          <p:cNvPr id="3" name="Content Placeholder 2"/>
          <p:cNvSpPr>
            <a:spLocks noGrp="1"/>
          </p:cNvSpPr>
          <p:nvPr>
            <p:ph idx="1"/>
          </p:nvPr>
        </p:nvSpPr>
        <p:spPr/>
        <p:txBody>
          <a:bodyPr/>
          <a:lstStyle/>
          <a:p>
            <a:pPr>
              <a:lnSpc>
                <a:spcPct val="80000"/>
              </a:lnSpc>
              <a:buClr>
                <a:srgbClr val="4870CA"/>
              </a:buClr>
              <a:buSzPct val="115000"/>
              <a:buFontTx/>
              <a:buNone/>
            </a:pPr>
            <a:r>
              <a:rPr lang="en-US" sz="2400" b="1" dirty="0">
                <a:solidFill>
                  <a:srgbClr val="C00000"/>
                </a:solidFill>
              </a:rPr>
              <a:t>What is Vision Insurance?</a:t>
            </a:r>
          </a:p>
          <a:p>
            <a:pPr>
              <a:lnSpc>
                <a:spcPct val="80000"/>
              </a:lnSpc>
              <a:buClr>
                <a:srgbClr val="4870CA"/>
              </a:buClr>
              <a:buSzPct val="115000"/>
            </a:pPr>
            <a:endParaRPr lang="en-US" sz="900" u="sng" dirty="0">
              <a:solidFill>
                <a:srgbClr val="48484A"/>
              </a:solidFill>
            </a:endParaRPr>
          </a:p>
          <a:p>
            <a:r>
              <a:rPr lang="en-US" sz="1800" dirty="0">
                <a:solidFill>
                  <a:srgbClr val="002060"/>
                </a:solidFill>
              </a:rPr>
              <a:t>Vision insurance is a wellness benefit designed to reduce your costs for routine, preventive eye care such as eye exams, eyewear and other services.</a:t>
            </a:r>
          </a:p>
          <a:p>
            <a:r>
              <a:rPr lang="en-US" sz="1800" dirty="0">
                <a:solidFill>
                  <a:srgbClr val="002060"/>
                </a:solidFill>
              </a:rPr>
              <a:t>Vision insurance policies typically cover routine eye exams and other procedures, and provide specified dollar amounts or discounts for the purchase of eyeglasses and contact lenses. </a:t>
            </a:r>
          </a:p>
          <a:p>
            <a:pPr lvl="1"/>
            <a:r>
              <a:rPr lang="en-US" sz="1800" dirty="0">
                <a:solidFill>
                  <a:srgbClr val="002060"/>
                </a:solidFill>
              </a:rPr>
              <a:t>May include co-pays and fixed dollar amounts</a:t>
            </a:r>
          </a:p>
          <a:p>
            <a:pPr lvl="1"/>
            <a:r>
              <a:rPr lang="en-US" sz="1800" dirty="0">
                <a:solidFill>
                  <a:srgbClr val="002060"/>
                </a:solidFill>
              </a:rPr>
              <a:t>May provide discounts only</a:t>
            </a:r>
          </a:p>
          <a:p>
            <a:r>
              <a:rPr lang="en-US" sz="1800" dirty="0">
                <a:solidFill>
                  <a:srgbClr val="002060"/>
                </a:solidFill>
              </a:rPr>
              <a:t>Some vision insurance policies also offer discounts on refractive surgery, such as LASIK.</a:t>
            </a:r>
          </a:p>
          <a:p>
            <a:r>
              <a:rPr lang="en-US" sz="1800" dirty="0">
                <a:solidFill>
                  <a:srgbClr val="002060"/>
                </a:solidFill>
              </a:rPr>
              <a:t>Employees may be required to utilize a specific network of providers to receive benefits.</a:t>
            </a:r>
          </a:p>
          <a:p>
            <a:r>
              <a:rPr lang="en-US" sz="1800" dirty="0">
                <a:solidFill>
                  <a:srgbClr val="002060"/>
                </a:solidFill>
              </a:rPr>
              <a:t>Vision insurance only supplements regular health insurance. Regular health insurance plans protect you against financial loss due to unexpected eye injury or disease.</a:t>
            </a:r>
          </a:p>
          <a:p>
            <a:endParaRPr lang="en-US" dirty="0"/>
          </a:p>
        </p:txBody>
      </p:sp>
    </p:spTree>
    <p:extLst>
      <p:ext uri="{BB962C8B-B14F-4D97-AF65-F5344CB8AC3E}">
        <p14:creationId xmlns:p14="http://schemas.microsoft.com/office/powerpoint/2010/main" val="3621250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rPr>
              <a:t>Basic Term Life Insurance</a:t>
            </a:r>
            <a:endParaRPr lang="en-US" sz="2800" dirty="0"/>
          </a:p>
        </p:txBody>
      </p:sp>
      <p:sp>
        <p:nvSpPr>
          <p:cNvPr id="3" name="Content Placeholder 2"/>
          <p:cNvSpPr>
            <a:spLocks noGrp="1"/>
          </p:cNvSpPr>
          <p:nvPr>
            <p:ph idx="1"/>
          </p:nvPr>
        </p:nvSpPr>
        <p:spPr/>
        <p:txBody>
          <a:bodyPr/>
          <a:lstStyle/>
          <a:p>
            <a:pPr>
              <a:lnSpc>
                <a:spcPct val="80000"/>
              </a:lnSpc>
              <a:buClr>
                <a:srgbClr val="4870CA"/>
              </a:buClr>
              <a:buSzPct val="115000"/>
              <a:buFontTx/>
              <a:buNone/>
            </a:pPr>
            <a:r>
              <a:rPr lang="en-US" sz="2400" b="1" dirty="0">
                <a:solidFill>
                  <a:srgbClr val="C00000"/>
                </a:solidFill>
              </a:rPr>
              <a:t>What is Basic Term Life Insurance Coverage?</a:t>
            </a:r>
          </a:p>
          <a:p>
            <a:pPr>
              <a:lnSpc>
                <a:spcPct val="80000"/>
              </a:lnSpc>
              <a:buClr>
                <a:srgbClr val="4870CA"/>
              </a:buClr>
              <a:buSzPct val="115000"/>
            </a:pPr>
            <a:endParaRPr lang="en-US" sz="900" u="sng" dirty="0">
              <a:solidFill>
                <a:srgbClr val="48484A"/>
              </a:solidFill>
            </a:endParaRPr>
          </a:p>
          <a:p>
            <a:r>
              <a:rPr lang="en-US" sz="1800" dirty="0">
                <a:solidFill>
                  <a:srgbClr val="002060"/>
                </a:solidFill>
              </a:rPr>
              <a:t>Basic Life Insurance is typically provided to employees as an employer paid  benefit.</a:t>
            </a:r>
          </a:p>
          <a:p>
            <a:r>
              <a:rPr lang="en-US" sz="1800" dirty="0">
                <a:solidFill>
                  <a:srgbClr val="002060"/>
                </a:solidFill>
              </a:rPr>
              <a:t>Basic Life Insurance is a term life insurance benefit </a:t>
            </a:r>
          </a:p>
          <a:p>
            <a:pPr lvl="1"/>
            <a:r>
              <a:rPr lang="en-US" sz="1800" dirty="0">
                <a:solidFill>
                  <a:srgbClr val="002060"/>
                </a:solidFill>
              </a:rPr>
              <a:t>Covers the employee for a specific term or period of time, typically until they reach a specific age or leave the company</a:t>
            </a:r>
          </a:p>
          <a:p>
            <a:pPr lvl="1"/>
            <a:r>
              <a:rPr lang="en-US" sz="1800" dirty="0">
                <a:solidFill>
                  <a:srgbClr val="002060"/>
                </a:solidFill>
              </a:rPr>
              <a:t>Benefit may reduce at advanced ages</a:t>
            </a:r>
          </a:p>
          <a:p>
            <a:r>
              <a:rPr lang="en-US" sz="1800" dirty="0">
                <a:solidFill>
                  <a:srgbClr val="002060"/>
                </a:solidFill>
              </a:rPr>
              <a:t>In the event of the employee’s death, a cash payment will be made to the employee’s designated beneficiary or beneficiaries.</a:t>
            </a:r>
          </a:p>
          <a:p>
            <a:r>
              <a:rPr lang="en-US" sz="1800" dirty="0">
                <a:solidFill>
                  <a:srgbClr val="002060"/>
                </a:solidFill>
              </a:rPr>
              <a:t>The amount of payment is determined by the coverage amount which may be calculated as a:</a:t>
            </a:r>
          </a:p>
          <a:p>
            <a:pPr lvl="1"/>
            <a:r>
              <a:rPr lang="en-US" sz="1800" dirty="0">
                <a:solidFill>
                  <a:srgbClr val="002060"/>
                </a:solidFill>
              </a:rPr>
              <a:t>Flat amount (ex:  $25,000), or</a:t>
            </a:r>
          </a:p>
          <a:p>
            <a:pPr lvl="1"/>
            <a:r>
              <a:rPr lang="en-US" sz="1800" dirty="0">
                <a:solidFill>
                  <a:srgbClr val="002060"/>
                </a:solidFill>
              </a:rPr>
              <a:t>Salary based amount (ex:  1 x salary)  </a:t>
            </a:r>
          </a:p>
          <a:p>
            <a:r>
              <a:rPr lang="en-US" sz="1800" dirty="0">
                <a:solidFill>
                  <a:srgbClr val="002060"/>
                </a:solidFill>
              </a:rPr>
              <a:t>Typically accompanied by an Accidental Death &amp; Dismemberment policy which provides a similar coverage amount </a:t>
            </a:r>
          </a:p>
          <a:p>
            <a:endParaRPr lang="en-US" dirty="0"/>
          </a:p>
        </p:txBody>
      </p:sp>
    </p:spTree>
    <p:extLst>
      <p:ext uri="{BB962C8B-B14F-4D97-AF65-F5344CB8AC3E}">
        <p14:creationId xmlns:p14="http://schemas.microsoft.com/office/powerpoint/2010/main" val="3736894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rPr>
              <a:t>Basic Term Life Insurance</a:t>
            </a:r>
            <a:endParaRPr lang="en-US" sz="2800" dirty="0"/>
          </a:p>
        </p:txBody>
      </p:sp>
      <p:sp>
        <p:nvSpPr>
          <p:cNvPr id="3" name="Content Placeholder 2"/>
          <p:cNvSpPr>
            <a:spLocks noGrp="1"/>
          </p:cNvSpPr>
          <p:nvPr>
            <p:ph idx="1"/>
          </p:nvPr>
        </p:nvSpPr>
        <p:spPr/>
        <p:txBody>
          <a:bodyPr/>
          <a:lstStyle/>
          <a:p>
            <a:pPr>
              <a:lnSpc>
                <a:spcPct val="80000"/>
              </a:lnSpc>
              <a:buClr>
                <a:srgbClr val="4870CA"/>
              </a:buClr>
              <a:buSzPct val="115000"/>
              <a:buFontTx/>
              <a:buNone/>
            </a:pPr>
            <a:r>
              <a:rPr lang="en-US" sz="2400" b="1" dirty="0">
                <a:solidFill>
                  <a:srgbClr val="C00000"/>
                </a:solidFill>
              </a:rPr>
              <a:t>Nuances of Basic Term Life</a:t>
            </a:r>
          </a:p>
          <a:p>
            <a:pPr>
              <a:lnSpc>
                <a:spcPct val="80000"/>
              </a:lnSpc>
              <a:buClr>
                <a:srgbClr val="4870CA"/>
              </a:buClr>
              <a:buSzPct val="115000"/>
            </a:pPr>
            <a:endParaRPr lang="en-US" sz="900" u="sng" dirty="0">
              <a:solidFill>
                <a:srgbClr val="48484A"/>
              </a:solidFill>
            </a:endParaRPr>
          </a:p>
          <a:p>
            <a:r>
              <a:rPr lang="en-US" sz="1800" dirty="0">
                <a:solidFill>
                  <a:srgbClr val="002060"/>
                </a:solidFill>
              </a:rPr>
              <a:t>Benefit is typically communicated, and employee is automatically enrolled (some plans allow for an opt out)</a:t>
            </a:r>
          </a:p>
          <a:p>
            <a:pPr>
              <a:buFontTx/>
              <a:buNone/>
            </a:pPr>
            <a:endParaRPr lang="en-US" sz="1800" dirty="0">
              <a:solidFill>
                <a:srgbClr val="002060"/>
              </a:solidFill>
            </a:endParaRPr>
          </a:p>
          <a:p>
            <a:r>
              <a:rPr lang="en-US" sz="1800" dirty="0">
                <a:solidFill>
                  <a:srgbClr val="002060"/>
                </a:solidFill>
              </a:rPr>
              <a:t>Employees must designate a beneficiary</a:t>
            </a:r>
          </a:p>
          <a:p>
            <a:pPr lvl="1"/>
            <a:r>
              <a:rPr lang="en-US" sz="1600" dirty="0">
                <a:solidFill>
                  <a:srgbClr val="002060"/>
                </a:solidFill>
              </a:rPr>
              <a:t>Primary Beneficiary – a specific person or entity, or a combination of such for which the employee must specify distribution of funds that must equal 100%</a:t>
            </a:r>
          </a:p>
          <a:p>
            <a:pPr lvl="1"/>
            <a:r>
              <a:rPr lang="en-US" sz="1600" dirty="0">
                <a:solidFill>
                  <a:srgbClr val="002060"/>
                </a:solidFill>
              </a:rPr>
              <a:t>Contingent Beneficiary – designee for funds in the event they can not be distributed to the primary beneficiary</a:t>
            </a:r>
          </a:p>
          <a:p>
            <a:pPr lvl="1">
              <a:buFontTx/>
              <a:buNone/>
            </a:pPr>
            <a:r>
              <a:rPr lang="en-US" sz="1600" dirty="0">
                <a:solidFill>
                  <a:srgbClr val="002060"/>
                </a:solidFill>
              </a:rPr>
              <a:t>  </a:t>
            </a:r>
          </a:p>
          <a:p>
            <a:r>
              <a:rPr lang="en-US" sz="1800" u="sng" dirty="0">
                <a:solidFill>
                  <a:srgbClr val="002060"/>
                </a:solidFill>
              </a:rPr>
              <a:t>Dependent Life Insurance</a:t>
            </a:r>
            <a:r>
              <a:rPr lang="en-US" sz="1800" dirty="0">
                <a:solidFill>
                  <a:srgbClr val="002060"/>
                </a:solidFill>
              </a:rPr>
              <a:t> may also be provided </a:t>
            </a:r>
          </a:p>
          <a:p>
            <a:pPr lvl="1"/>
            <a:r>
              <a:rPr lang="en-US" sz="1600" dirty="0">
                <a:solidFill>
                  <a:srgbClr val="002060"/>
                </a:solidFill>
              </a:rPr>
              <a:t>Typically a flat benefit amount for spouse and dependent children</a:t>
            </a:r>
          </a:p>
          <a:p>
            <a:pPr lvl="1"/>
            <a:r>
              <a:rPr lang="en-US" sz="1600" dirty="0">
                <a:solidFill>
                  <a:srgbClr val="002060"/>
                </a:solidFill>
              </a:rPr>
              <a:t>Employee is typically automatically the beneficiary for this policy</a:t>
            </a:r>
          </a:p>
          <a:p>
            <a:endParaRPr lang="en-US" dirty="0"/>
          </a:p>
        </p:txBody>
      </p:sp>
    </p:spTree>
    <p:extLst>
      <p:ext uri="{BB962C8B-B14F-4D97-AF65-F5344CB8AC3E}">
        <p14:creationId xmlns:p14="http://schemas.microsoft.com/office/powerpoint/2010/main" val="1881186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rPr>
              <a:t>Supplemental Term Life Insurance</a:t>
            </a:r>
            <a:endParaRPr lang="en-US" sz="2800" dirty="0"/>
          </a:p>
        </p:txBody>
      </p:sp>
      <p:sp>
        <p:nvSpPr>
          <p:cNvPr id="3" name="Content Placeholder 2"/>
          <p:cNvSpPr>
            <a:spLocks noGrp="1"/>
          </p:cNvSpPr>
          <p:nvPr>
            <p:ph idx="1"/>
          </p:nvPr>
        </p:nvSpPr>
        <p:spPr/>
        <p:txBody>
          <a:bodyPr/>
          <a:lstStyle/>
          <a:p>
            <a:pPr>
              <a:lnSpc>
                <a:spcPct val="80000"/>
              </a:lnSpc>
              <a:buClr>
                <a:srgbClr val="4870CA"/>
              </a:buClr>
              <a:buSzPct val="115000"/>
              <a:buFontTx/>
              <a:buNone/>
            </a:pPr>
            <a:r>
              <a:rPr lang="en-US" sz="2400" b="1" dirty="0">
                <a:solidFill>
                  <a:srgbClr val="C00000"/>
                </a:solidFill>
              </a:rPr>
              <a:t>What is Supplemental Term Life Insurance Coverage</a:t>
            </a:r>
            <a:r>
              <a:rPr lang="en-US" sz="2000" dirty="0"/>
              <a:t>?</a:t>
            </a:r>
          </a:p>
          <a:p>
            <a:pPr>
              <a:lnSpc>
                <a:spcPct val="80000"/>
              </a:lnSpc>
              <a:buClr>
                <a:srgbClr val="4870CA"/>
              </a:buClr>
              <a:buSzPct val="115000"/>
            </a:pPr>
            <a:endParaRPr lang="en-US" sz="900" u="sng" dirty="0">
              <a:solidFill>
                <a:srgbClr val="48484A"/>
              </a:solidFill>
            </a:endParaRPr>
          </a:p>
          <a:p>
            <a:r>
              <a:rPr lang="en-US" sz="2000" dirty="0">
                <a:solidFill>
                  <a:srgbClr val="002060"/>
                </a:solidFill>
              </a:rPr>
              <a:t>Supplemental Life Insurance is provided to employees as an employee paid  benefit.</a:t>
            </a:r>
          </a:p>
          <a:p>
            <a:r>
              <a:rPr lang="en-US" sz="2000" dirty="0">
                <a:solidFill>
                  <a:srgbClr val="002060"/>
                </a:solidFill>
              </a:rPr>
              <a:t>Allows the employee to purchase additional term life insurance for themselves and their dependents</a:t>
            </a:r>
          </a:p>
          <a:p>
            <a:r>
              <a:rPr lang="en-US" sz="2000" dirty="0">
                <a:solidFill>
                  <a:srgbClr val="002060"/>
                </a:solidFill>
              </a:rPr>
              <a:t>Employee can typically select separate beneficiaries for supplemental life from the beneficiaries they selected for their Basic Life policy</a:t>
            </a:r>
          </a:p>
          <a:p>
            <a:r>
              <a:rPr lang="en-US" sz="2000" dirty="0">
                <a:solidFill>
                  <a:srgbClr val="002060"/>
                </a:solidFill>
              </a:rPr>
              <a:t>The amount of payment is determined by the coverage amount which may be calculated as a:</a:t>
            </a:r>
          </a:p>
          <a:p>
            <a:pPr lvl="1"/>
            <a:r>
              <a:rPr lang="en-US" sz="2000" dirty="0">
                <a:solidFill>
                  <a:srgbClr val="002060"/>
                </a:solidFill>
              </a:rPr>
              <a:t>Flat amount (ex:  increments of $10,000), or </a:t>
            </a:r>
          </a:p>
          <a:p>
            <a:pPr lvl="1"/>
            <a:r>
              <a:rPr lang="en-US" sz="2000" dirty="0">
                <a:solidFill>
                  <a:srgbClr val="002060"/>
                </a:solidFill>
              </a:rPr>
              <a:t>Salary based amount (ex:  1 x salary)  </a:t>
            </a:r>
          </a:p>
          <a:p>
            <a:r>
              <a:rPr lang="en-US" sz="2000" dirty="0">
                <a:solidFill>
                  <a:srgbClr val="002060"/>
                </a:solidFill>
              </a:rPr>
              <a:t>Supplemental Accidental Death &amp; Dismemberment is typically a separate option offered to the employee</a:t>
            </a:r>
          </a:p>
          <a:p>
            <a:endParaRPr lang="en-US" dirty="0"/>
          </a:p>
        </p:txBody>
      </p:sp>
    </p:spTree>
    <p:extLst>
      <p:ext uri="{BB962C8B-B14F-4D97-AF65-F5344CB8AC3E}">
        <p14:creationId xmlns:p14="http://schemas.microsoft.com/office/powerpoint/2010/main" val="3950437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073274"/>
            <a:ext cx="8229600" cy="822326"/>
          </a:xfrm>
        </p:spPr>
        <p:txBody>
          <a:bodyPr/>
          <a:lstStyle/>
          <a:p>
            <a:r>
              <a:rPr lang="en-US" b="1" dirty="0" smtClean="0"/>
              <a:t>Agenda – Benefits Overview </a:t>
            </a:r>
            <a:endParaRPr lang="en-US" b="1" dirty="0"/>
          </a:p>
        </p:txBody>
      </p:sp>
      <p:sp>
        <p:nvSpPr>
          <p:cNvPr id="9" name="Text Placeholder 8"/>
          <p:cNvSpPr>
            <a:spLocks noGrp="1"/>
          </p:cNvSpPr>
          <p:nvPr>
            <p:ph type="body" sz="quarter" idx="1"/>
          </p:nvPr>
        </p:nvSpPr>
        <p:spPr>
          <a:xfrm>
            <a:off x="465221" y="3124200"/>
            <a:ext cx="8221579" cy="1981200"/>
          </a:xfrm>
        </p:spPr>
        <p:txBody>
          <a:bodyPr>
            <a:normAutofit fontScale="70000" lnSpcReduction="20000"/>
          </a:bodyPr>
          <a:lstStyle/>
          <a:p>
            <a:pPr marL="0" indent="0">
              <a:buNone/>
            </a:pPr>
            <a:endParaRPr lang="en-US" sz="2000" dirty="0" smtClean="0"/>
          </a:p>
          <a:p>
            <a:r>
              <a:rPr lang="en-US" sz="2000" dirty="0" smtClean="0"/>
              <a:t>Medical Insurance </a:t>
            </a:r>
          </a:p>
          <a:p>
            <a:r>
              <a:rPr lang="en-US" sz="2000" dirty="0" smtClean="0"/>
              <a:t>Dental Insurance  </a:t>
            </a:r>
          </a:p>
          <a:p>
            <a:r>
              <a:rPr lang="en-US" sz="2000" dirty="0" smtClean="0"/>
              <a:t>Vision Insurance </a:t>
            </a:r>
          </a:p>
          <a:p>
            <a:r>
              <a:rPr lang="en-US" sz="2000" dirty="0" smtClean="0"/>
              <a:t>Group Term Life </a:t>
            </a:r>
          </a:p>
          <a:p>
            <a:r>
              <a:rPr lang="en-US" sz="2000" dirty="0" smtClean="0"/>
              <a:t>Supplemental Term Life </a:t>
            </a:r>
          </a:p>
          <a:p>
            <a:r>
              <a:rPr lang="en-US" sz="2000" dirty="0" smtClean="0"/>
              <a:t>401K</a:t>
            </a:r>
          </a:p>
          <a:p>
            <a:r>
              <a:rPr lang="en-US" sz="2000" dirty="0" smtClean="0"/>
              <a:t>The Core and Voluntary Benefits</a:t>
            </a:r>
          </a:p>
          <a:p>
            <a:pPr>
              <a:buFont typeface="Arial" panose="020B0604020202020204" pitchFamily="34" charset="0"/>
              <a:buChar char="•"/>
            </a:pPr>
            <a:endParaRPr lang="en-US" sz="1600" dirty="0"/>
          </a:p>
        </p:txBody>
      </p:sp>
    </p:spTree>
    <p:extLst>
      <p:ext uri="{BB962C8B-B14F-4D97-AF65-F5344CB8AC3E}">
        <p14:creationId xmlns:p14="http://schemas.microsoft.com/office/powerpoint/2010/main" val="1918782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rPr>
              <a:t>Supplemental Term Life Insurance</a:t>
            </a:r>
            <a:endParaRPr lang="en-US" sz="2800" dirty="0"/>
          </a:p>
        </p:txBody>
      </p:sp>
      <p:sp>
        <p:nvSpPr>
          <p:cNvPr id="3" name="Content Placeholder 2"/>
          <p:cNvSpPr>
            <a:spLocks noGrp="1"/>
          </p:cNvSpPr>
          <p:nvPr>
            <p:ph idx="1"/>
          </p:nvPr>
        </p:nvSpPr>
        <p:spPr/>
        <p:txBody>
          <a:bodyPr/>
          <a:lstStyle/>
          <a:p>
            <a:pPr>
              <a:lnSpc>
                <a:spcPct val="80000"/>
              </a:lnSpc>
              <a:buClr>
                <a:srgbClr val="4870CA"/>
              </a:buClr>
              <a:buSzPct val="115000"/>
              <a:buFontTx/>
              <a:buNone/>
            </a:pPr>
            <a:r>
              <a:rPr lang="en-US" sz="2400" b="1" dirty="0">
                <a:solidFill>
                  <a:srgbClr val="C00000"/>
                </a:solidFill>
              </a:rPr>
              <a:t>Nuances of Supplemental Term Life</a:t>
            </a:r>
          </a:p>
          <a:p>
            <a:pPr>
              <a:lnSpc>
                <a:spcPct val="80000"/>
              </a:lnSpc>
              <a:buClr>
                <a:srgbClr val="4870CA"/>
              </a:buClr>
              <a:buSzPct val="115000"/>
            </a:pPr>
            <a:endParaRPr lang="en-US" sz="800" u="sng" dirty="0">
              <a:solidFill>
                <a:srgbClr val="48484A"/>
              </a:solidFill>
            </a:endParaRPr>
          </a:p>
          <a:p>
            <a:r>
              <a:rPr lang="en-US" sz="2000" dirty="0">
                <a:solidFill>
                  <a:srgbClr val="002060"/>
                </a:solidFill>
              </a:rPr>
              <a:t>The cost of coverage typically changes every five years, increasing in cost as the employee gets older.   </a:t>
            </a:r>
          </a:p>
          <a:p>
            <a:pPr>
              <a:buFontTx/>
              <a:buNone/>
            </a:pPr>
            <a:endParaRPr lang="en-US" sz="2000" dirty="0">
              <a:solidFill>
                <a:srgbClr val="002060"/>
              </a:solidFill>
            </a:endParaRPr>
          </a:p>
          <a:p>
            <a:r>
              <a:rPr lang="en-US" sz="2000" dirty="0">
                <a:solidFill>
                  <a:srgbClr val="002060"/>
                </a:solidFill>
              </a:rPr>
              <a:t>Many employers do not allow provisions for the benefits selected to be “ported” at the same rates.   This means an employee either has to pay more to continue the coverage if they leave their employer, or need to convert their plan to more expensive individual plan through the insurance company</a:t>
            </a:r>
          </a:p>
          <a:p>
            <a:endParaRPr lang="en-US" dirty="0"/>
          </a:p>
        </p:txBody>
      </p:sp>
    </p:spTree>
    <p:extLst>
      <p:ext uri="{BB962C8B-B14F-4D97-AF65-F5344CB8AC3E}">
        <p14:creationId xmlns:p14="http://schemas.microsoft.com/office/powerpoint/2010/main" val="1319090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rPr>
              <a:t>Supplemental Life Insurance</a:t>
            </a:r>
            <a:endParaRPr lang="en-US" sz="2800" dirty="0"/>
          </a:p>
        </p:txBody>
      </p:sp>
      <p:sp>
        <p:nvSpPr>
          <p:cNvPr id="3" name="Content Placeholder 2"/>
          <p:cNvSpPr>
            <a:spLocks noGrp="1"/>
          </p:cNvSpPr>
          <p:nvPr>
            <p:ph idx="1"/>
          </p:nvPr>
        </p:nvSpPr>
        <p:spPr/>
        <p:txBody>
          <a:bodyPr/>
          <a:lstStyle/>
          <a:p>
            <a:pPr>
              <a:lnSpc>
                <a:spcPct val="80000"/>
              </a:lnSpc>
              <a:buClr>
                <a:srgbClr val="4870CA"/>
              </a:buClr>
              <a:buSzPct val="115000"/>
              <a:buFontTx/>
              <a:buNone/>
            </a:pPr>
            <a:r>
              <a:rPr lang="en-US" sz="2400" b="1" dirty="0">
                <a:solidFill>
                  <a:srgbClr val="C00000"/>
                </a:solidFill>
              </a:rPr>
              <a:t>What is EOI?</a:t>
            </a:r>
          </a:p>
          <a:p>
            <a:pPr>
              <a:lnSpc>
                <a:spcPct val="80000"/>
              </a:lnSpc>
              <a:buClr>
                <a:srgbClr val="4870CA"/>
              </a:buClr>
              <a:buSzPct val="115000"/>
              <a:buFontTx/>
              <a:buNone/>
            </a:pPr>
            <a:endParaRPr lang="en-US" dirty="0"/>
          </a:p>
          <a:p>
            <a:pPr>
              <a:lnSpc>
                <a:spcPct val="80000"/>
              </a:lnSpc>
              <a:buClr>
                <a:srgbClr val="4870CA"/>
              </a:buClr>
              <a:buSzPct val="115000"/>
            </a:pPr>
            <a:endParaRPr lang="en-US" sz="800" u="sng" dirty="0">
              <a:solidFill>
                <a:srgbClr val="48484A"/>
              </a:solidFill>
            </a:endParaRPr>
          </a:p>
          <a:p>
            <a:r>
              <a:rPr lang="en-US" sz="2000" dirty="0">
                <a:solidFill>
                  <a:srgbClr val="002060"/>
                </a:solidFill>
              </a:rPr>
              <a:t>Specific amounts of coverage may be automatically granted to an employee.  These amounts are considered to be Guaranteed Issue (GI)</a:t>
            </a:r>
          </a:p>
          <a:p>
            <a:pPr>
              <a:buFontTx/>
              <a:buNone/>
            </a:pPr>
            <a:endParaRPr lang="en-US" sz="2000" dirty="0">
              <a:solidFill>
                <a:srgbClr val="002060"/>
              </a:solidFill>
            </a:endParaRPr>
          </a:p>
          <a:p>
            <a:r>
              <a:rPr lang="en-US" sz="2000" dirty="0">
                <a:solidFill>
                  <a:srgbClr val="002060"/>
                </a:solidFill>
              </a:rPr>
              <a:t>The employee may elect to purchase coverage over and above the Guaranteed Issue amount.  They will need to submit Evidence of Insurability or EOI</a:t>
            </a:r>
          </a:p>
          <a:p>
            <a:pPr>
              <a:buFontTx/>
              <a:buNone/>
            </a:pPr>
            <a:endParaRPr lang="en-US" sz="2000" dirty="0">
              <a:solidFill>
                <a:srgbClr val="002060"/>
              </a:solidFill>
            </a:endParaRPr>
          </a:p>
          <a:p>
            <a:r>
              <a:rPr lang="en-US" sz="2000" dirty="0">
                <a:solidFill>
                  <a:srgbClr val="002060"/>
                </a:solidFill>
              </a:rPr>
              <a:t>The insurance carrier may approve or decline the benefit amounts subject to EOI.  </a:t>
            </a:r>
          </a:p>
          <a:p>
            <a:endParaRPr lang="en-US" dirty="0"/>
          </a:p>
        </p:txBody>
      </p:sp>
    </p:spTree>
    <p:extLst>
      <p:ext uri="{BB962C8B-B14F-4D97-AF65-F5344CB8AC3E}">
        <p14:creationId xmlns:p14="http://schemas.microsoft.com/office/powerpoint/2010/main" val="3245525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rPr>
              <a:t>Supplemental Life Insurance</a:t>
            </a:r>
            <a:endParaRPr lang="en-US" sz="2800" dirty="0"/>
          </a:p>
        </p:txBody>
      </p:sp>
      <p:sp>
        <p:nvSpPr>
          <p:cNvPr id="3" name="Content Placeholder 2"/>
          <p:cNvSpPr>
            <a:spLocks noGrp="1"/>
          </p:cNvSpPr>
          <p:nvPr>
            <p:ph idx="1"/>
          </p:nvPr>
        </p:nvSpPr>
        <p:spPr/>
        <p:txBody>
          <a:bodyPr/>
          <a:lstStyle/>
          <a:p>
            <a:pPr>
              <a:lnSpc>
                <a:spcPct val="80000"/>
              </a:lnSpc>
              <a:buClr>
                <a:srgbClr val="4870CA"/>
              </a:buClr>
              <a:buSzPct val="115000"/>
              <a:buFontTx/>
              <a:buNone/>
            </a:pPr>
            <a:r>
              <a:rPr lang="en-US" sz="2400" b="1" dirty="0">
                <a:solidFill>
                  <a:srgbClr val="C00000"/>
                </a:solidFill>
              </a:rPr>
              <a:t>Example</a:t>
            </a:r>
          </a:p>
          <a:p>
            <a:pPr>
              <a:lnSpc>
                <a:spcPct val="80000"/>
              </a:lnSpc>
              <a:buClr>
                <a:srgbClr val="4870CA"/>
              </a:buClr>
              <a:buSzPct val="115000"/>
            </a:pPr>
            <a:endParaRPr lang="en-US" sz="1600" u="sng" dirty="0">
              <a:solidFill>
                <a:srgbClr val="48484A"/>
              </a:solidFill>
            </a:endParaRPr>
          </a:p>
          <a:p>
            <a:pPr>
              <a:buFontTx/>
              <a:buNone/>
            </a:pPr>
            <a:r>
              <a:rPr lang="en-US" sz="1600" dirty="0">
                <a:solidFill>
                  <a:srgbClr val="002060"/>
                </a:solidFill>
              </a:rPr>
              <a:t>ABC Company offers Supplemental Life as follows:</a:t>
            </a:r>
          </a:p>
          <a:p>
            <a:pPr>
              <a:buFontTx/>
              <a:buNone/>
            </a:pPr>
            <a:endParaRPr lang="en-US" sz="1600" dirty="0">
              <a:solidFill>
                <a:srgbClr val="002060"/>
              </a:solidFill>
            </a:endParaRPr>
          </a:p>
          <a:p>
            <a:pPr algn="ctr">
              <a:buFontTx/>
              <a:buNone/>
            </a:pPr>
            <a:r>
              <a:rPr lang="en-US" sz="1600" dirty="0">
                <a:solidFill>
                  <a:srgbClr val="002060"/>
                </a:solidFill>
              </a:rPr>
              <a:t>Employee:  $10,000 to $100K in $10K increments.   GI $30,000</a:t>
            </a:r>
          </a:p>
          <a:p>
            <a:pPr algn="ctr">
              <a:buFontTx/>
              <a:buNone/>
            </a:pPr>
            <a:r>
              <a:rPr lang="en-US" sz="1600" dirty="0">
                <a:solidFill>
                  <a:srgbClr val="002060"/>
                </a:solidFill>
              </a:rPr>
              <a:t>Spouse:  $5,000 to $50,000 in $5K increments.  GI $15,000</a:t>
            </a:r>
          </a:p>
          <a:p>
            <a:pPr algn="ctr">
              <a:buFontTx/>
              <a:buNone/>
            </a:pPr>
            <a:r>
              <a:rPr lang="en-US" sz="1600" dirty="0">
                <a:solidFill>
                  <a:srgbClr val="002060"/>
                </a:solidFill>
              </a:rPr>
              <a:t>Child(</a:t>
            </a:r>
            <a:r>
              <a:rPr lang="en-US" sz="1600" dirty="0" err="1">
                <a:solidFill>
                  <a:srgbClr val="002060"/>
                </a:solidFill>
              </a:rPr>
              <a:t>ren</a:t>
            </a:r>
            <a:r>
              <a:rPr lang="en-US" sz="1600" dirty="0">
                <a:solidFill>
                  <a:srgbClr val="002060"/>
                </a:solidFill>
              </a:rPr>
              <a:t>):  $2,500 or $5,000, both GI</a:t>
            </a:r>
          </a:p>
          <a:p>
            <a:pPr>
              <a:buFontTx/>
              <a:buNone/>
            </a:pPr>
            <a:endParaRPr lang="en-US" sz="1600" dirty="0">
              <a:solidFill>
                <a:srgbClr val="002060"/>
              </a:solidFill>
            </a:endParaRPr>
          </a:p>
          <a:p>
            <a:pPr>
              <a:buFontTx/>
              <a:buNone/>
            </a:pPr>
            <a:r>
              <a:rPr lang="en-US" sz="1600" i="1" dirty="0">
                <a:solidFill>
                  <a:srgbClr val="002060"/>
                </a:solidFill>
              </a:rPr>
              <a:t> </a:t>
            </a:r>
            <a:r>
              <a:rPr lang="en-US" sz="1600" i="1" u="sng" dirty="0">
                <a:solidFill>
                  <a:srgbClr val="002060"/>
                </a:solidFill>
              </a:rPr>
              <a:t>Employee</a:t>
            </a:r>
            <a:r>
              <a:rPr lang="en-US" sz="1600" i="1" dirty="0">
                <a:solidFill>
                  <a:srgbClr val="002060"/>
                </a:solidFill>
              </a:rPr>
              <a:t>:  Can apply for up to $100K, but payroll deduction would start for a max of $30,000.   Employee may or may not be approved for the additional $70,000.  The employer will be notified of approval status</a:t>
            </a:r>
          </a:p>
          <a:p>
            <a:pPr>
              <a:buFontTx/>
              <a:buNone/>
            </a:pPr>
            <a:endParaRPr lang="en-US" sz="1600" i="1" dirty="0">
              <a:solidFill>
                <a:srgbClr val="002060"/>
              </a:solidFill>
            </a:endParaRPr>
          </a:p>
          <a:p>
            <a:pPr>
              <a:buFontTx/>
              <a:buNone/>
            </a:pPr>
            <a:r>
              <a:rPr lang="en-US" sz="1600" i="1" u="sng" dirty="0">
                <a:solidFill>
                  <a:srgbClr val="002060"/>
                </a:solidFill>
              </a:rPr>
              <a:t>Spouse</a:t>
            </a:r>
            <a:r>
              <a:rPr lang="en-US" sz="1600" i="1" dirty="0">
                <a:solidFill>
                  <a:srgbClr val="002060"/>
                </a:solidFill>
              </a:rPr>
              <a:t>:   Employee can apply for up to $50,000 in spouse </a:t>
            </a:r>
            <a:r>
              <a:rPr lang="en-US" sz="1600" i="1" dirty="0" err="1">
                <a:solidFill>
                  <a:srgbClr val="002060"/>
                </a:solidFill>
              </a:rPr>
              <a:t>supp</a:t>
            </a:r>
            <a:r>
              <a:rPr lang="en-US" sz="1600" i="1" dirty="0">
                <a:solidFill>
                  <a:srgbClr val="002060"/>
                </a:solidFill>
              </a:rPr>
              <a:t> life, but payroll deduction would start for a max of $15,000.   Employee’s spouse may or may not be approved for the additional $35,000.   The employer will be notified of approval status.   </a:t>
            </a:r>
          </a:p>
          <a:p>
            <a:pPr>
              <a:buFontTx/>
              <a:buNone/>
            </a:pPr>
            <a:endParaRPr lang="en-US" sz="1600" i="1" dirty="0">
              <a:solidFill>
                <a:srgbClr val="002060"/>
              </a:solidFill>
            </a:endParaRPr>
          </a:p>
          <a:p>
            <a:pPr>
              <a:buFontTx/>
              <a:buNone/>
            </a:pPr>
            <a:r>
              <a:rPr lang="en-US" sz="1600" i="1" u="sng" dirty="0">
                <a:solidFill>
                  <a:srgbClr val="002060"/>
                </a:solidFill>
              </a:rPr>
              <a:t>Child</a:t>
            </a:r>
            <a:r>
              <a:rPr lang="en-US" sz="1600" i="1" dirty="0">
                <a:solidFill>
                  <a:srgbClr val="002060"/>
                </a:solidFill>
              </a:rPr>
              <a:t>:  Can apply for up to $5,000.  Either election of $2,500 or $5,000 would begin on initial payroll.</a:t>
            </a:r>
          </a:p>
          <a:p>
            <a:endParaRPr lang="en-US" dirty="0"/>
          </a:p>
        </p:txBody>
      </p:sp>
    </p:spTree>
    <p:extLst>
      <p:ext uri="{BB962C8B-B14F-4D97-AF65-F5344CB8AC3E}">
        <p14:creationId xmlns:p14="http://schemas.microsoft.com/office/powerpoint/2010/main" val="2065745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rPr>
              <a:t>401k</a:t>
            </a:r>
            <a:endParaRPr lang="en-US" sz="2800" dirty="0"/>
          </a:p>
        </p:txBody>
      </p:sp>
      <p:sp>
        <p:nvSpPr>
          <p:cNvPr id="3" name="Content Placeholder 2"/>
          <p:cNvSpPr>
            <a:spLocks noGrp="1"/>
          </p:cNvSpPr>
          <p:nvPr>
            <p:ph idx="1"/>
          </p:nvPr>
        </p:nvSpPr>
        <p:spPr/>
        <p:txBody>
          <a:bodyPr/>
          <a:lstStyle/>
          <a:p>
            <a:pPr>
              <a:lnSpc>
                <a:spcPct val="80000"/>
              </a:lnSpc>
              <a:buClr>
                <a:srgbClr val="4870CA"/>
              </a:buClr>
              <a:buSzPct val="115000"/>
              <a:buFontTx/>
              <a:buNone/>
            </a:pPr>
            <a:r>
              <a:rPr lang="en-US" sz="2400" b="1" dirty="0">
                <a:solidFill>
                  <a:srgbClr val="C00000"/>
                </a:solidFill>
              </a:rPr>
              <a:t>What is a 401k?</a:t>
            </a:r>
          </a:p>
          <a:p>
            <a:pPr>
              <a:buFontTx/>
              <a:buNone/>
            </a:pPr>
            <a:endParaRPr lang="en-US" sz="1200" dirty="0">
              <a:solidFill>
                <a:srgbClr val="002060"/>
              </a:solidFill>
            </a:endParaRPr>
          </a:p>
          <a:p>
            <a:r>
              <a:rPr lang="en-US" sz="2000" dirty="0">
                <a:solidFill>
                  <a:srgbClr val="002060"/>
                </a:solidFill>
              </a:rPr>
              <a:t>Most popular offered retirement savings account</a:t>
            </a:r>
          </a:p>
          <a:p>
            <a:r>
              <a:rPr lang="en-US" sz="2000" dirty="0">
                <a:solidFill>
                  <a:srgbClr val="002060"/>
                </a:solidFill>
              </a:rPr>
              <a:t>Typically a benefit </a:t>
            </a:r>
            <a:r>
              <a:rPr lang="en-US" sz="2000" dirty="0" smtClean="0">
                <a:solidFill>
                  <a:srgbClr val="002060"/>
                </a:solidFill>
              </a:rPr>
              <a:t>Aon communicates</a:t>
            </a:r>
            <a:r>
              <a:rPr lang="en-US" sz="2000" dirty="0">
                <a:solidFill>
                  <a:srgbClr val="002060"/>
                </a:solidFill>
              </a:rPr>
              <a:t>, but does not enroll</a:t>
            </a:r>
          </a:p>
          <a:p>
            <a:r>
              <a:rPr lang="en-US" sz="2000" dirty="0">
                <a:solidFill>
                  <a:srgbClr val="002060"/>
                </a:solidFill>
              </a:rPr>
              <a:t>Most often communicate</a:t>
            </a:r>
          </a:p>
          <a:p>
            <a:pPr lvl="1"/>
            <a:r>
              <a:rPr lang="en-US" sz="2000" dirty="0">
                <a:solidFill>
                  <a:srgbClr val="002060"/>
                </a:solidFill>
              </a:rPr>
              <a:t>When is an employee eligible to participate</a:t>
            </a:r>
          </a:p>
          <a:p>
            <a:pPr lvl="1"/>
            <a:r>
              <a:rPr lang="en-US" sz="2000" dirty="0">
                <a:solidFill>
                  <a:srgbClr val="002060"/>
                </a:solidFill>
              </a:rPr>
              <a:t>What can an employee contribute</a:t>
            </a:r>
          </a:p>
          <a:p>
            <a:pPr lvl="1"/>
            <a:r>
              <a:rPr lang="en-US" sz="2000" dirty="0">
                <a:solidFill>
                  <a:srgbClr val="002060"/>
                </a:solidFill>
              </a:rPr>
              <a:t>Does the employer provide a match, and if so what amount</a:t>
            </a:r>
          </a:p>
          <a:p>
            <a:pPr lvl="1"/>
            <a:r>
              <a:rPr lang="en-US" sz="2000" dirty="0">
                <a:solidFill>
                  <a:srgbClr val="002060"/>
                </a:solidFill>
              </a:rPr>
              <a:t>Website / </a:t>
            </a:r>
            <a:r>
              <a:rPr lang="en-US" sz="2000" dirty="0" err="1">
                <a:solidFill>
                  <a:srgbClr val="002060"/>
                </a:solidFill>
              </a:rPr>
              <a:t>tel</a:t>
            </a:r>
            <a:r>
              <a:rPr lang="en-US" sz="2000" dirty="0">
                <a:solidFill>
                  <a:srgbClr val="002060"/>
                </a:solidFill>
              </a:rPr>
              <a:t> number for 401k Administrator</a:t>
            </a:r>
          </a:p>
        </p:txBody>
      </p:sp>
    </p:spTree>
    <p:extLst>
      <p:ext uri="{BB962C8B-B14F-4D97-AF65-F5344CB8AC3E}">
        <p14:creationId xmlns:p14="http://schemas.microsoft.com/office/powerpoint/2010/main" val="4178349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solidFill>
                  <a:schemeClr val="tx1"/>
                </a:solidFill>
              </a:rPr>
              <a:t>Voluntary Benefits</a:t>
            </a:r>
            <a:r>
              <a:rPr lang="en-US" sz="2800" b="1" dirty="0" smtClean="0"/>
              <a:t>	</a:t>
            </a:r>
            <a:endParaRPr lang="en-US" sz="2800" b="1" dirty="0"/>
          </a:p>
        </p:txBody>
      </p:sp>
      <p:sp>
        <p:nvSpPr>
          <p:cNvPr id="3" name="Content Placeholder 2"/>
          <p:cNvSpPr>
            <a:spLocks noGrp="1"/>
          </p:cNvSpPr>
          <p:nvPr>
            <p:ph idx="1"/>
          </p:nvPr>
        </p:nvSpPr>
        <p:spPr>
          <a:xfrm>
            <a:off x="457200" y="1144588"/>
            <a:ext cx="8229600" cy="608012"/>
          </a:xfrm>
        </p:spPr>
        <p:txBody>
          <a:bodyPr/>
          <a:lstStyle/>
          <a:p>
            <a:pPr marL="0" indent="0">
              <a:buNone/>
            </a:pPr>
            <a:r>
              <a:rPr lang="en-US" sz="2400" b="1" dirty="0" smtClean="0">
                <a:solidFill>
                  <a:srgbClr val="C00000"/>
                </a:solidFill>
                <a:latin typeface="Arial Narrow" panose="020B0606020202030204" pitchFamily="34" charset="0"/>
              </a:rPr>
              <a:t>Providing a Financial “Safety Net” for employees and their family</a:t>
            </a:r>
            <a:endParaRPr lang="en-US" sz="2400" b="1" dirty="0">
              <a:solidFill>
                <a:srgbClr val="C00000"/>
              </a:solidFill>
              <a:latin typeface="Arial Narrow" panose="020B0606020202030204" pitchFamily="34" charset="0"/>
            </a:endParaRPr>
          </a:p>
        </p:txBody>
      </p:sp>
      <p:sp>
        <p:nvSpPr>
          <p:cNvPr id="4" name="Rectangle 3"/>
          <p:cNvSpPr/>
          <p:nvPr/>
        </p:nvSpPr>
        <p:spPr>
          <a:xfrm>
            <a:off x="457200" y="1718608"/>
            <a:ext cx="8229600" cy="2062103"/>
          </a:xfrm>
          <a:prstGeom prst="rect">
            <a:avLst/>
          </a:prstGeom>
        </p:spPr>
        <p:txBody>
          <a:bodyPr wrap="square">
            <a:spAutoFit/>
          </a:bodyPr>
          <a:lstStyle/>
          <a:p>
            <a:pPr marL="342900" indent="-342900">
              <a:buFont typeface="Wingdings" panose="05000000000000000000" pitchFamily="2" charset="2"/>
              <a:buChar char="§"/>
            </a:pPr>
            <a:r>
              <a:rPr lang="en-US" sz="2000" dirty="0">
                <a:latin typeface="Arial Narrow" panose="020B0606020202030204" pitchFamily="34" charset="0"/>
              </a:rPr>
              <a:t>Fully funded upon issue </a:t>
            </a:r>
          </a:p>
          <a:p>
            <a:pPr marL="342900" indent="-342900">
              <a:buFont typeface="Wingdings" panose="05000000000000000000" pitchFamily="2" charset="2"/>
              <a:buChar char="§"/>
            </a:pPr>
            <a:r>
              <a:rPr lang="en-US" sz="2000" dirty="0">
                <a:latin typeface="Arial Narrow" panose="020B0606020202030204" pitchFamily="34" charset="0"/>
              </a:rPr>
              <a:t>Can be used for any purpose</a:t>
            </a:r>
          </a:p>
          <a:p>
            <a:pPr marL="342900" indent="-342900">
              <a:buFont typeface="Wingdings" panose="05000000000000000000" pitchFamily="2" charset="2"/>
              <a:buChar char="§"/>
            </a:pPr>
            <a:r>
              <a:rPr lang="en-US" sz="2000" dirty="0">
                <a:latin typeface="Arial Narrow" panose="020B0606020202030204" pitchFamily="34" charset="0"/>
              </a:rPr>
              <a:t>Tax free benefit paid directly to insured </a:t>
            </a:r>
          </a:p>
          <a:p>
            <a:pPr marL="342900" indent="-342900">
              <a:buFont typeface="Wingdings" panose="05000000000000000000" pitchFamily="2" charset="2"/>
              <a:buChar char="§"/>
            </a:pPr>
            <a:r>
              <a:rPr lang="en-US" sz="2000" dirty="0">
                <a:latin typeface="Arial Narrow" panose="020B0606020202030204" pitchFamily="34" charset="0"/>
              </a:rPr>
              <a:t>Flexible design to support </a:t>
            </a:r>
            <a:r>
              <a:rPr lang="en-US" sz="2000" dirty="0" smtClean="0">
                <a:latin typeface="Arial Narrow" panose="020B0606020202030204" pitchFamily="34" charset="0"/>
              </a:rPr>
              <a:t>CDHP</a:t>
            </a:r>
          </a:p>
          <a:p>
            <a:pPr marL="342900" indent="-342900">
              <a:buFont typeface="Wingdings" panose="05000000000000000000" pitchFamily="2" charset="2"/>
              <a:buChar char="§"/>
            </a:pPr>
            <a:endParaRPr lang="en-US" b="1" dirty="0">
              <a:latin typeface="Arial Narrow" panose="020B0606020202030204" pitchFamily="34" charset="0"/>
            </a:endParaRPr>
          </a:p>
          <a:p>
            <a:r>
              <a:rPr lang="en-US" b="1" dirty="0" smtClean="0">
                <a:solidFill>
                  <a:srgbClr val="C00000"/>
                </a:solidFill>
                <a:latin typeface="Arial Narrow" panose="020B0606020202030204" pitchFamily="34" charset="0"/>
              </a:rPr>
              <a:t>Related benefits to complete the financial wellness “picture”:</a:t>
            </a:r>
            <a:r>
              <a:rPr lang="en-US" sz="2000" dirty="0">
                <a:latin typeface="Arial Narrow" panose="020B0606020202030204" pitchFamily="34" charset="0"/>
              </a:rPr>
              <a:t>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3581400"/>
            <a:ext cx="1828800" cy="1828800"/>
          </a:xfrm>
          <a:prstGeom prst="rect">
            <a:avLst/>
          </a:prstGeom>
        </p:spPr>
      </p:pic>
      <p:sp>
        <p:nvSpPr>
          <p:cNvPr id="6" name="TextBox 5"/>
          <p:cNvSpPr txBox="1"/>
          <p:nvPr/>
        </p:nvSpPr>
        <p:spPr>
          <a:xfrm>
            <a:off x="957728" y="5102422"/>
            <a:ext cx="1284944" cy="307777"/>
          </a:xfrm>
          <a:prstGeom prst="rect">
            <a:avLst/>
          </a:prstGeom>
          <a:noFill/>
        </p:spPr>
        <p:txBody>
          <a:bodyPr wrap="square" rtlCol="0">
            <a:spAutoFit/>
          </a:bodyPr>
          <a:lstStyle/>
          <a:p>
            <a:r>
              <a:rPr lang="en-US" sz="1400" dirty="0" smtClean="0"/>
              <a:t>Critical Illness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3581399"/>
            <a:ext cx="1828800" cy="1828800"/>
          </a:xfrm>
          <a:prstGeom prst="rect">
            <a:avLst/>
          </a:prstGeom>
        </p:spPr>
      </p:pic>
      <p:sp>
        <p:nvSpPr>
          <p:cNvPr id="8" name="Rectangle 7"/>
          <p:cNvSpPr/>
          <p:nvPr/>
        </p:nvSpPr>
        <p:spPr>
          <a:xfrm>
            <a:off x="2833680" y="5102421"/>
            <a:ext cx="1281120" cy="307777"/>
          </a:xfrm>
          <a:prstGeom prst="rect">
            <a:avLst/>
          </a:prstGeom>
        </p:spPr>
        <p:txBody>
          <a:bodyPr wrap="none">
            <a:spAutoFit/>
          </a:bodyPr>
          <a:lstStyle/>
          <a:p>
            <a:r>
              <a:rPr lang="en-US" sz="1400" dirty="0" smtClean="0"/>
              <a:t>Accident Plan</a:t>
            </a:r>
            <a:endParaRPr lang="en-US" sz="1400"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1960" y="3505200"/>
            <a:ext cx="1920240" cy="1920240"/>
          </a:xfrm>
          <a:prstGeom prst="rect">
            <a:avLst/>
          </a:prstGeom>
        </p:spPr>
      </p:pic>
      <p:sp>
        <p:nvSpPr>
          <p:cNvPr id="10" name="Rectangle 9"/>
          <p:cNvSpPr/>
          <p:nvPr/>
        </p:nvSpPr>
        <p:spPr>
          <a:xfrm>
            <a:off x="4383167" y="5102420"/>
            <a:ext cx="1657826" cy="307777"/>
          </a:xfrm>
          <a:prstGeom prst="rect">
            <a:avLst/>
          </a:prstGeom>
        </p:spPr>
        <p:txBody>
          <a:bodyPr wrap="none">
            <a:spAutoFit/>
          </a:bodyPr>
          <a:lstStyle/>
          <a:p>
            <a:r>
              <a:rPr lang="en-US" sz="1400" dirty="0" smtClean="0"/>
              <a:t>Hospital Indemnity</a:t>
            </a:r>
            <a:endParaRPr lang="en-US" sz="1400" dirty="0"/>
          </a:p>
        </p:txBody>
      </p:sp>
    </p:spTree>
    <p:extLst>
      <p:ext uri="{BB962C8B-B14F-4D97-AF65-F5344CB8AC3E}">
        <p14:creationId xmlns:p14="http://schemas.microsoft.com/office/powerpoint/2010/main" val="12237451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t>A Case for Voluntary Coverage</a:t>
            </a:r>
            <a:endParaRPr lang="en-US" sz="2800" b="1"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219219"/>
            <a:ext cx="4622556" cy="1463040"/>
          </a:xfrm>
        </p:spPr>
      </p:pic>
      <p:sp>
        <p:nvSpPr>
          <p:cNvPr id="5" name="TextBox 4"/>
          <p:cNvSpPr txBox="1"/>
          <p:nvPr/>
        </p:nvSpPr>
        <p:spPr>
          <a:xfrm>
            <a:off x="438752" y="3886200"/>
            <a:ext cx="8229600" cy="646331"/>
          </a:xfrm>
          <a:prstGeom prst="rect">
            <a:avLst/>
          </a:prstGeom>
          <a:noFill/>
        </p:spPr>
        <p:txBody>
          <a:bodyPr wrap="square" rtlCol="0">
            <a:spAutoFit/>
          </a:bodyPr>
          <a:lstStyle/>
          <a:p>
            <a:endParaRPr lang="en-US" sz="1200" b="1" dirty="0" smtClean="0">
              <a:latin typeface="Arial Narrow" panose="020B0606020202030204" pitchFamily="34" charset="0"/>
            </a:endParaRPr>
          </a:p>
          <a:p>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1" y="2857175"/>
            <a:ext cx="4500677" cy="146304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1" y="4459879"/>
            <a:ext cx="4508273" cy="1463040"/>
          </a:xfrm>
          <a:prstGeom prst="rect">
            <a:avLst/>
          </a:prstGeom>
        </p:spPr>
      </p:pic>
      <p:sp>
        <p:nvSpPr>
          <p:cNvPr id="8" name="TextBox 7"/>
          <p:cNvSpPr txBox="1"/>
          <p:nvPr/>
        </p:nvSpPr>
        <p:spPr>
          <a:xfrm>
            <a:off x="5029200" y="1524000"/>
            <a:ext cx="3657600" cy="954107"/>
          </a:xfrm>
          <a:prstGeom prst="rect">
            <a:avLst/>
          </a:prstGeom>
          <a:noFill/>
        </p:spPr>
        <p:txBody>
          <a:bodyPr wrap="square" rtlCol="0">
            <a:spAutoFit/>
          </a:bodyPr>
          <a:lstStyle/>
          <a:p>
            <a:pPr marL="285750" indent="-285750">
              <a:buFont typeface="Wingdings" panose="05000000000000000000" pitchFamily="2" charset="2"/>
              <a:buChar char="§"/>
            </a:pPr>
            <a:r>
              <a:rPr lang="en-US" sz="1400" dirty="0" smtClean="0">
                <a:latin typeface="Arial Narrow" panose="020B0606020202030204" pitchFamily="34" charset="0"/>
              </a:rPr>
              <a:t>Provides the protection one needs in the event of a heart attack, stroke, end stage renal failure, cancer, by pass surgery or any other covered major illness.</a:t>
            </a:r>
          </a:p>
        </p:txBody>
      </p:sp>
      <p:sp>
        <p:nvSpPr>
          <p:cNvPr id="9" name="Rectangle 8"/>
          <p:cNvSpPr/>
          <p:nvPr/>
        </p:nvSpPr>
        <p:spPr>
          <a:xfrm>
            <a:off x="381000" y="3230955"/>
            <a:ext cx="3657600" cy="738664"/>
          </a:xfrm>
          <a:prstGeom prst="rect">
            <a:avLst/>
          </a:prstGeom>
        </p:spPr>
        <p:txBody>
          <a:bodyPr wrap="square">
            <a:spAutoFit/>
          </a:bodyPr>
          <a:lstStyle/>
          <a:p>
            <a:pPr marL="285750" indent="-285750">
              <a:buFont typeface="Wingdings" panose="05000000000000000000" pitchFamily="2" charset="2"/>
              <a:buChar char="§"/>
            </a:pPr>
            <a:r>
              <a:rPr lang="en-US" sz="1400" dirty="0" smtClean="0">
                <a:latin typeface="Arial Narrow" panose="020B0606020202030204" pitchFamily="34" charset="0"/>
              </a:rPr>
              <a:t>Gives financial security in the in the event of an accident.  Can provide both on and off-the-job coverage.</a:t>
            </a:r>
            <a:endParaRPr lang="en-US" sz="1400" dirty="0">
              <a:latin typeface="Arial Narrow" panose="020B0606020202030204" pitchFamily="34" charset="0"/>
            </a:endParaRPr>
          </a:p>
        </p:txBody>
      </p:sp>
      <p:sp>
        <p:nvSpPr>
          <p:cNvPr id="10" name="Rectangle 9"/>
          <p:cNvSpPr/>
          <p:nvPr/>
        </p:nvSpPr>
        <p:spPr>
          <a:xfrm>
            <a:off x="5029200" y="4714345"/>
            <a:ext cx="3657600" cy="954107"/>
          </a:xfrm>
          <a:prstGeom prst="rect">
            <a:avLst/>
          </a:prstGeom>
        </p:spPr>
        <p:txBody>
          <a:bodyPr wrap="square">
            <a:spAutoFit/>
          </a:bodyPr>
          <a:lstStyle/>
          <a:p>
            <a:pPr marL="285750" indent="-285750">
              <a:buFont typeface="Wingdings" panose="05000000000000000000" pitchFamily="2" charset="2"/>
              <a:buChar char="§"/>
            </a:pPr>
            <a:r>
              <a:rPr lang="en-US" sz="1400" dirty="0" smtClean="0">
                <a:latin typeface="Arial Narrow" panose="020B0606020202030204" pitchFamily="34" charset="0"/>
              </a:rPr>
              <a:t>With substantial out-of-pocket expenses associated with a CDHP, do you have adequate discretionary funds to cover the deductible and coinsurance maximums?</a:t>
            </a:r>
            <a:endParaRPr lang="en-US" sz="1400" dirty="0">
              <a:latin typeface="Arial Narrow" panose="020B0606020202030204" pitchFamily="34" charset="0"/>
            </a:endParaRPr>
          </a:p>
        </p:txBody>
      </p:sp>
    </p:spTree>
    <p:extLst>
      <p:ext uri="{BB962C8B-B14F-4D97-AF65-F5344CB8AC3E}">
        <p14:creationId xmlns:p14="http://schemas.microsoft.com/office/powerpoint/2010/main" val="11664071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 name="Shape 1468"/>
          <p:cNvSpPr/>
          <p:nvPr/>
        </p:nvSpPr>
        <p:spPr>
          <a:xfrm>
            <a:off x="398039" y="3000539"/>
            <a:ext cx="2525873" cy="60988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lvl1pPr>
          </a:lstStyle>
          <a:p>
            <a:r>
              <a:rPr dirty="0"/>
              <a:t>Thank You.</a:t>
            </a:r>
          </a:p>
        </p:txBody>
      </p:sp>
    </p:spTree>
    <p:extLst>
      <p:ext uri="{BB962C8B-B14F-4D97-AF65-F5344CB8AC3E}">
        <p14:creationId xmlns:p14="http://schemas.microsoft.com/office/powerpoint/2010/main" val="3774317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solidFill>
                  <a:schemeClr val="tx1"/>
                </a:solidFill>
              </a:rPr>
              <a:t>Employer Benefit Offerings</a:t>
            </a:r>
            <a:endParaRPr lang="en-US" sz="2800" dirty="0"/>
          </a:p>
        </p:txBody>
      </p:sp>
      <p:sp>
        <p:nvSpPr>
          <p:cNvPr id="3" name="Content Placeholder 2"/>
          <p:cNvSpPr>
            <a:spLocks noGrp="1"/>
          </p:cNvSpPr>
          <p:nvPr>
            <p:ph idx="1"/>
          </p:nvPr>
        </p:nvSpPr>
        <p:spPr/>
        <p:txBody>
          <a:bodyPr/>
          <a:lstStyle/>
          <a:p>
            <a:pPr>
              <a:lnSpc>
                <a:spcPct val="80000"/>
              </a:lnSpc>
              <a:buClr>
                <a:srgbClr val="4870CA"/>
              </a:buClr>
              <a:buSzPct val="115000"/>
              <a:buFontTx/>
              <a:buNone/>
            </a:pPr>
            <a:r>
              <a:rPr lang="en-US" sz="2400" b="1" dirty="0">
                <a:solidFill>
                  <a:srgbClr val="C00000"/>
                </a:solidFill>
              </a:rPr>
              <a:t>What is Medical Coverage?</a:t>
            </a:r>
          </a:p>
          <a:p>
            <a:pPr>
              <a:lnSpc>
                <a:spcPct val="80000"/>
              </a:lnSpc>
              <a:buClr>
                <a:srgbClr val="4870CA"/>
              </a:buClr>
              <a:buSzPct val="115000"/>
            </a:pPr>
            <a:endParaRPr lang="en-US" sz="900" u="sng" dirty="0">
              <a:solidFill>
                <a:srgbClr val="48484A"/>
              </a:solidFill>
            </a:endParaRPr>
          </a:p>
          <a:p>
            <a:pPr>
              <a:lnSpc>
                <a:spcPct val="80000"/>
              </a:lnSpc>
              <a:buClr>
                <a:srgbClr val="4870CA"/>
              </a:buClr>
              <a:buSzPct val="115000"/>
            </a:pPr>
            <a:r>
              <a:rPr lang="en-US" sz="2000" dirty="0">
                <a:solidFill>
                  <a:srgbClr val="002060"/>
                </a:solidFill>
              </a:rPr>
              <a:t>Coverage that provides for the payments of benefits as a result of sickness or injury.</a:t>
            </a:r>
          </a:p>
          <a:p>
            <a:pPr>
              <a:lnSpc>
                <a:spcPct val="80000"/>
              </a:lnSpc>
              <a:buClr>
                <a:srgbClr val="4870CA"/>
              </a:buClr>
              <a:buSzPct val="115000"/>
              <a:buFontTx/>
              <a:buNone/>
            </a:pPr>
            <a:endParaRPr lang="en-US" sz="1800" dirty="0">
              <a:solidFill>
                <a:srgbClr val="002060"/>
              </a:solidFill>
            </a:endParaRPr>
          </a:p>
          <a:p>
            <a:pPr>
              <a:lnSpc>
                <a:spcPct val="80000"/>
              </a:lnSpc>
              <a:buClr>
                <a:srgbClr val="4870CA"/>
              </a:buClr>
              <a:buSzPct val="115000"/>
            </a:pPr>
            <a:endParaRPr lang="en-US" sz="2000" b="1" dirty="0">
              <a:solidFill>
                <a:srgbClr val="C00000"/>
              </a:solidFill>
            </a:endParaRPr>
          </a:p>
          <a:p>
            <a:pPr>
              <a:lnSpc>
                <a:spcPct val="80000"/>
              </a:lnSpc>
              <a:buClr>
                <a:srgbClr val="4870CA"/>
              </a:buClr>
              <a:buSzPct val="115000"/>
              <a:buFontTx/>
              <a:buNone/>
            </a:pPr>
            <a:r>
              <a:rPr lang="en-US" sz="2400" b="1" dirty="0">
                <a:solidFill>
                  <a:srgbClr val="C00000"/>
                </a:solidFill>
              </a:rPr>
              <a:t>Why do employers offer Medical coverage?</a:t>
            </a:r>
          </a:p>
          <a:p>
            <a:pPr>
              <a:lnSpc>
                <a:spcPct val="80000"/>
              </a:lnSpc>
              <a:buClr>
                <a:srgbClr val="4870CA"/>
              </a:buClr>
              <a:buSzPct val="115000"/>
            </a:pPr>
            <a:endParaRPr lang="en-US" sz="900" u="sng" dirty="0">
              <a:solidFill>
                <a:srgbClr val="48484A"/>
              </a:solidFill>
            </a:endParaRPr>
          </a:p>
          <a:p>
            <a:pPr>
              <a:lnSpc>
                <a:spcPct val="90000"/>
              </a:lnSpc>
            </a:pPr>
            <a:r>
              <a:rPr lang="en-US" sz="2000" dirty="0">
                <a:solidFill>
                  <a:srgbClr val="002060"/>
                </a:solidFill>
              </a:rPr>
              <a:t>As part of a comprehensive compensation package designed to be competitive in the </a:t>
            </a:r>
            <a:r>
              <a:rPr lang="en-US" sz="2000" dirty="0" smtClean="0">
                <a:solidFill>
                  <a:srgbClr val="002060"/>
                </a:solidFill>
              </a:rPr>
              <a:t>marketplace</a:t>
            </a:r>
          </a:p>
          <a:p>
            <a:pPr marL="0" indent="0">
              <a:lnSpc>
                <a:spcPct val="90000"/>
              </a:lnSpc>
              <a:buNone/>
            </a:pPr>
            <a:endParaRPr lang="en-US" sz="2000" dirty="0">
              <a:solidFill>
                <a:srgbClr val="002060"/>
              </a:solidFill>
            </a:endParaRPr>
          </a:p>
          <a:p>
            <a:pPr>
              <a:lnSpc>
                <a:spcPct val="90000"/>
              </a:lnSpc>
            </a:pPr>
            <a:r>
              <a:rPr lang="en-US" sz="2000" dirty="0">
                <a:solidFill>
                  <a:srgbClr val="002060"/>
                </a:solidFill>
              </a:rPr>
              <a:t>Benefits are a tool used for attraction and retention of a quality </a:t>
            </a:r>
            <a:r>
              <a:rPr lang="en-US" sz="2000" dirty="0" smtClean="0">
                <a:solidFill>
                  <a:srgbClr val="002060"/>
                </a:solidFill>
              </a:rPr>
              <a:t>workforce</a:t>
            </a:r>
          </a:p>
          <a:p>
            <a:pPr marL="0" indent="0">
              <a:lnSpc>
                <a:spcPct val="90000"/>
              </a:lnSpc>
              <a:buNone/>
            </a:pPr>
            <a:endParaRPr lang="en-US" sz="1800" dirty="0">
              <a:solidFill>
                <a:srgbClr val="002060"/>
              </a:solidFill>
            </a:endParaRPr>
          </a:p>
          <a:p>
            <a:pPr lvl="1">
              <a:lnSpc>
                <a:spcPct val="90000"/>
              </a:lnSpc>
            </a:pPr>
            <a:r>
              <a:rPr lang="en-US" sz="1800" dirty="0">
                <a:solidFill>
                  <a:srgbClr val="002060"/>
                </a:solidFill>
              </a:rPr>
              <a:t>If communicated and administered effectively, they enhance efficiency, productivity, morale</a:t>
            </a:r>
          </a:p>
          <a:p>
            <a:endParaRPr lang="en-US" dirty="0"/>
          </a:p>
        </p:txBody>
      </p:sp>
    </p:spTree>
    <p:extLst>
      <p:ext uri="{BB962C8B-B14F-4D97-AF65-F5344CB8AC3E}">
        <p14:creationId xmlns:p14="http://schemas.microsoft.com/office/powerpoint/2010/main" val="1819172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rPr>
              <a:t>Employer Benefit Offerings</a:t>
            </a:r>
            <a:endParaRPr lang="en-US" sz="2800" dirty="0"/>
          </a:p>
        </p:txBody>
      </p:sp>
      <p:sp>
        <p:nvSpPr>
          <p:cNvPr id="3" name="Content Placeholder 2"/>
          <p:cNvSpPr>
            <a:spLocks noGrp="1"/>
          </p:cNvSpPr>
          <p:nvPr>
            <p:ph idx="1"/>
          </p:nvPr>
        </p:nvSpPr>
        <p:spPr/>
        <p:txBody>
          <a:bodyPr/>
          <a:lstStyle/>
          <a:p>
            <a:pPr>
              <a:lnSpc>
                <a:spcPct val="80000"/>
              </a:lnSpc>
              <a:buClr>
                <a:srgbClr val="4870CA"/>
              </a:buClr>
              <a:buSzPct val="115000"/>
              <a:buFontTx/>
              <a:buNone/>
            </a:pPr>
            <a:r>
              <a:rPr lang="en-US" sz="2400" b="1" dirty="0">
                <a:solidFill>
                  <a:srgbClr val="C00000"/>
                </a:solidFill>
              </a:rPr>
              <a:t>Who is eligible to be enrolled</a:t>
            </a:r>
            <a:r>
              <a:rPr lang="en-US" sz="2400" b="1" dirty="0" smtClean="0">
                <a:solidFill>
                  <a:srgbClr val="C00000"/>
                </a:solidFill>
              </a:rPr>
              <a:t>?</a:t>
            </a:r>
          </a:p>
          <a:p>
            <a:pPr>
              <a:lnSpc>
                <a:spcPct val="80000"/>
              </a:lnSpc>
              <a:buClr>
                <a:srgbClr val="4870CA"/>
              </a:buClr>
              <a:buSzPct val="115000"/>
              <a:buFontTx/>
              <a:buNone/>
            </a:pPr>
            <a:endParaRPr lang="en-US" sz="2000" dirty="0">
              <a:solidFill>
                <a:srgbClr val="002060"/>
              </a:solidFill>
            </a:endParaRPr>
          </a:p>
          <a:p>
            <a:pPr>
              <a:lnSpc>
                <a:spcPct val="80000"/>
              </a:lnSpc>
              <a:buClr>
                <a:srgbClr val="4870CA"/>
              </a:buClr>
              <a:buSzPct val="115000"/>
            </a:pPr>
            <a:r>
              <a:rPr lang="en-US" sz="2000" dirty="0">
                <a:solidFill>
                  <a:srgbClr val="002060"/>
                </a:solidFill>
              </a:rPr>
              <a:t>Employee</a:t>
            </a:r>
          </a:p>
          <a:p>
            <a:pPr>
              <a:lnSpc>
                <a:spcPct val="80000"/>
              </a:lnSpc>
              <a:buClr>
                <a:srgbClr val="4870CA"/>
              </a:buClr>
              <a:buSzPct val="115000"/>
            </a:pPr>
            <a:r>
              <a:rPr lang="en-US" sz="2000" dirty="0">
                <a:solidFill>
                  <a:srgbClr val="002060"/>
                </a:solidFill>
              </a:rPr>
              <a:t>Spouse</a:t>
            </a:r>
          </a:p>
          <a:p>
            <a:pPr>
              <a:lnSpc>
                <a:spcPct val="80000"/>
              </a:lnSpc>
              <a:buClr>
                <a:srgbClr val="4870CA"/>
              </a:buClr>
              <a:buSzPct val="115000"/>
            </a:pPr>
            <a:r>
              <a:rPr lang="en-US" sz="2000" dirty="0">
                <a:solidFill>
                  <a:srgbClr val="002060"/>
                </a:solidFill>
              </a:rPr>
              <a:t>Eligible Dependents</a:t>
            </a:r>
          </a:p>
          <a:p>
            <a:pPr lvl="1">
              <a:lnSpc>
                <a:spcPct val="80000"/>
              </a:lnSpc>
              <a:buClr>
                <a:srgbClr val="4870CA"/>
              </a:buClr>
              <a:buSzPct val="115000"/>
            </a:pPr>
            <a:r>
              <a:rPr lang="en-US" sz="2000" dirty="0">
                <a:solidFill>
                  <a:srgbClr val="002060"/>
                </a:solidFill>
              </a:rPr>
              <a:t>Eligible natural or adopted children up to age 26</a:t>
            </a:r>
          </a:p>
          <a:p>
            <a:pPr lvl="1">
              <a:lnSpc>
                <a:spcPct val="80000"/>
              </a:lnSpc>
              <a:buClr>
                <a:srgbClr val="4870CA"/>
              </a:buClr>
              <a:buSzPct val="115000"/>
            </a:pPr>
            <a:r>
              <a:rPr lang="en-US" sz="2000" dirty="0">
                <a:solidFill>
                  <a:srgbClr val="002060"/>
                </a:solidFill>
              </a:rPr>
              <a:t>Handicapped dependents</a:t>
            </a:r>
          </a:p>
          <a:p>
            <a:pPr lvl="1">
              <a:lnSpc>
                <a:spcPct val="80000"/>
              </a:lnSpc>
              <a:buClr>
                <a:srgbClr val="4870CA"/>
              </a:buClr>
              <a:buSzPct val="115000"/>
            </a:pPr>
            <a:r>
              <a:rPr lang="en-US" sz="2000" dirty="0">
                <a:solidFill>
                  <a:srgbClr val="002060"/>
                </a:solidFill>
              </a:rPr>
              <a:t>Court </a:t>
            </a:r>
            <a:r>
              <a:rPr lang="en-US" sz="2000" dirty="0" smtClean="0">
                <a:solidFill>
                  <a:srgbClr val="002060"/>
                </a:solidFill>
              </a:rPr>
              <a:t>order</a:t>
            </a:r>
          </a:p>
          <a:p>
            <a:pPr marL="228600" lvl="1" indent="0">
              <a:lnSpc>
                <a:spcPct val="80000"/>
              </a:lnSpc>
              <a:buClr>
                <a:srgbClr val="4870CA"/>
              </a:buClr>
              <a:buSzPct val="115000"/>
              <a:buNone/>
            </a:pPr>
            <a:endParaRPr lang="en-US" sz="2000" dirty="0">
              <a:solidFill>
                <a:srgbClr val="002060"/>
              </a:solidFill>
            </a:endParaRPr>
          </a:p>
          <a:p>
            <a:pPr>
              <a:lnSpc>
                <a:spcPct val="80000"/>
              </a:lnSpc>
              <a:buClr>
                <a:srgbClr val="4870CA"/>
              </a:buClr>
              <a:buSzPct val="115000"/>
              <a:buFontTx/>
              <a:buNone/>
            </a:pPr>
            <a:endParaRPr lang="en-US" sz="2000" dirty="0">
              <a:solidFill>
                <a:srgbClr val="48484A"/>
              </a:solidFill>
            </a:endParaRPr>
          </a:p>
          <a:p>
            <a:pPr>
              <a:lnSpc>
                <a:spcPct val="80000"/>
              </a:lnSpc>
              <a:buClr>
                <a:srgbClr val="4870CA"/>
              </a:buClr>
              <a:buSzPct val="115000"/>
              <a:buFontTx/>
              <a:buNone/>
            </a:pPr>
            <a:r>
              <a:rPr lang="en-US" sz="2000" dirty="0">
                <a:solidFill>
                  <a:srgbClr val="48484A"/>
                </a:solidFill>
              </a:rPr>
              <a:t>Tier options typically available:</a:t>
            </a:r>
          </a:p>
          <a:p>
            <a:pPr>
              <a:lnSpc>
                <a:spcPct val="80000"/>
              </a:lnSpc>
              <a:buClr>
                <a:srgbClr val="4870CA"/>
              </a:buClr>
              <a:buSzPct val="115000"/>
            </a:pPr>
            <a:endParaRPr lang="en-US" sz="2000" dirty="0">
              <a:solidFill>
                <a:srgbClr val="48484A"/>
              </a:solidFill>
            </a:endParaRPr>
          </a:p>
          <a:p>
            <a:pPr>
              <a:lnSpc>
                <a:spcPct val="80000"/>
              </a:lnSpc>
              <a:buClr>
                <a:srgbClr val="4870CA"/>
              </a:buClr>
              <a:buSzPct val="115000"/>
            </a:pPr>
            <a:r>
              <a:rPr lang="en-US" sz="2000" dirty="0">
                <a:solidFill>
                  <a:srgbClr val="002060"/>
                </a:solidFill>
              </a:rPr>
              <a:t>Employee, Employee + Spouse, Employee + Child(</a:t>
            </a:r>
            <a:r>
              <a:rPr lang="en-US" sz="2000" dirty="0" err="1">
                <a:solidFill>
                  <a:srgbClr val="002060"/>
                </a:solidFill>
              </a:rPr>
              <a:t>ren</a:t>
            </a:r>
            <a:r>
              <a:rPr lang="en-US" sz="2000" dirty="0">
                <a:solidFill>
                  <a:srgbClr val="002060"/>
                </a:solidFill>
              </a:rPr>
              <a:t>), Employee + Family</a:t>
            </a:r>
          </a:p>
          <a:p>
            <a:pPr>
              <a:lnSpc>
                <a:spcPct val="80000"/>
              </a:lnSpc>
              <a:buClr>
                <a:srgbClr val="4870CA"/>
              </a:buClr>
              <a:buSzPct val="115000"/>
            </a:pPr>
            <a:r>
              <a:rPr lang="en-US" sz="2000" dirty="0">
                <a:solidFill>
                  <a:srgbClr val="002060"/>
                </a:solidFill>
              </a:rPr>
              <a:t>Employee, Employee + 1, Employee + Family</a:t>
            </a:r>
          </a:p>
          <a:p>
            <a:pPr>
              <a:lnSpc>
                <a:spcPct val="80000"/>
              </a:lnSpc>
              <a:buClr>
                <a:srgbClr val="4870CA"/>
              </a:buClr>
              <a:buSzPct val="115000"/>
            </a:pPr>
            <a:r>
              <a:rPr lang="en-US" sz="2000" dirty="0">
                <a:solidFill>
                  <a:srgbClr val="002060"/>
                </a:solidFill>
              </a:rPr>
              <a:t>Employee, Family</a:t>
            </a:r>
          </a:p>
          <a:p>
            <a:endParaRPr lang="en-US" dirty="0"/>
          </a:p>
        </p:txBody>
      </p:sp>
    </p:spTree>
    <p:extLst>
      <p:ext uri="{BB962C8B-B14F-4D97-AF65-F5344CB8AC3E}">
        <p14:creationId xmlns:p14="http://schemas.microsoft.com/office/powerpoint/2010/main" val="2202348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rPr>
              <a:t>Medical Coverage Types</a:t>
            </a:r>
            <a:endParaRPr lang="en-US" sz="2800" dirty="0"/>
          </a:p>
        </p:txBody>
      </p:sp>
      <p:sp>
        <p:nvSpPr>
          <p:cNvPr id="3" name="Content Placeholder 2"/>
          <p:cNvSpPr>
            <a:spLocks noGrp="1"/>
          </p:cNvSpPr>
          <p:nvPr>
            <p:ph idx="1"/>
          </p:nvPr>
        </p:nvSpPr>
        <p:spPr/>
        <p:txBody>
          <a:bodyPr/>
          <a:lstStyle/>
          <a:p>
            <a:pPr marL="342900" indent="-342900">
              <a:lnSpc>
                <a:spcPct val="90000"/>
              </a:lnSpc>
              <a:buNone/>
              <a:defRPr/>
            </a:pPr>
            <a:r>
              <a:rPr lang="en-US" sz="2400" b="1" dirty="0">
                <a:solidFill>
                  <a:schemeClr val="tx2"/>
                </a:solidFill>
              </a:rPr>
              <a:t>Preferred Provider Organization (PPO</a:t>
            </a:r>
            <a:r>
              <a:rPr lang="en-US" sz="2400" b="1" dirty="0" smtClean="0">
                <a:solidFill>
                  <a:schemeClr val="tx2"/>
                </a:solidFill>
              </a:rPr>
              <a:t>)</a:t>
            </a:r>
          </a:p>
          <a:p>
            <a:pPr marL="342900" indent="-342900">
              <a:lnSpc>
                <a:spcPct val="90000"/>
              </a:lnSpc>
              <a:buNone/>
              <a:defRPr/>
            </a:pPr>
            <a:endParaRPr lang="en-US" sz="2400" b="1" dirty="0">
              <a:solidFill>
                <a:schemeClr val="tx2"/>
              </a:solidFill>
            </a:endParaRPr>
          </a:p>
          <a:p>
            <a:pPr marL="742950" lvl="1" indent="-285750">
              <a:lnSpc>
                <a:spcPct val="90000"/>
              </a:lnSpc>
              <a:buNone/>
              <a:defRPr/>
            </a:pPr>
            <a:r>
              <a:rPr lang="en-US" sz="2000" dirty="0">
                <a:solidFill>
                  <a:srgbClr val="002060"/>
                </a:solidFill>
              </a:rPr>
              <a:t>Most prevalent type of healthcare plan in existence today</a:t>
            </a:r>
          </a:p>
          <a:p>
            <a:pPr marL="742950" lvl="1" indent="-285750">
              <a:lnSpc>
                <a:spcPct val="90000"/>
              </a:lnSpc>
              <a:defRPr/>
            </a:pPr>
            <a:r>
              <a:rPr lang="en-US" sz="2000" dirty="0">
                <a:solidFill>
                  <a:srgbClr val="002060"/>
                </a:solidFill>
              </a:rPr>
              <a:t>Network-based plan</a:t>
            </a:r>
          </a:p>
          <a:p>
            <a:pPr lvl="2">
              <a:lnSpc>
                <a:spcPct val="90000"/>
              </a:lnSpc>
              <a:defRPr/>
            </a:pPr>
            <a:r>
              <a:rPr lang="en-US" sz="2000" dirty="0">
                <a:solidFill>
                  <a:srgbClr val="002060"/>
                </a:solidFill>
              </a:rPr>
              <a:t>Network providers agree to accept a negotiated (and reduced) rate for services</a:t>
            </a:r>
          </a:p>
          <a:p>
            <a:pPr marL="1600200" lvl="3" indent="-228600">
              <a:lnSpc>
                <a:spcPct val="90000"/>
              </a:lnSpc>
              <a:defRPr/>
            </a:pPr>
            <a:r>
              <a:rPr lang="en-US" sz="2000" dirty="0">
                <a:solidFill>
                  <a:srgbClr val="002060"/>
                </a:solidFill>
              </a:rPr>
              <a:t>Network providers may not charge more than negotiated rate</a:t>
            </a:r>
          </a:p>
          <a:p>
            <a:pPr lvl="2">
              <a:lnSpc>
                <a:spcPct val="90000"/>
              </a:lnSpc>
              <a:defRPr/>
            </a:pPr>
            <a:r>
              <a:rPr lang="en-US" sz="2000" dirty="0">
                <a:solidFill>
                  <a:srgbClr val="002060"/>
                </a:solidFill>
              </a:rPr>
              <a:t>Both the plan and the participant save money</a:t>
            </a:r>
          </a:p>
          <a:p>
            <a:pPr marL="742950" lvl="1" indent="-285750">
              <a:lnSpc>
                <a:spcPct val="90000"/>
              </a:lnSpc>
              <a:defRPr/>
            </a:pPr>
            <a:r>
              <a:rPr lang="en-US" sz="2000" dirty="0">
                <a:solidFill>
                  <a:srgbClr val="002060"/>
                </a:solidFill>
              </a:rPr>
              <a:t>Benefits are paid if you use non-network providers, although at a lower level (typical is 90/70, 80/60, etc.)</a:t>
            </a:r>
          </a:p>
          <a:p>
            <a:pPr marL="742950" lvl="1" indent="-285750">
              <a:lnSpc>
                <a:spcPct val="90000"/>
              </a:lnSpc>
              <a:defRPr/>
            </a:pPr>
            <a:r>
              <a:rPr lang="en-US" sz="2000" dirty="0">
                <a:solidFill>
                  <a:srgbClr val="002060"/>
                </a:solidFill>
              </a:rPr>
              <a:t>No PCP required</a:t>
            </a:r>
          </a:p>
          <a:p>
            <a:pPr lvl="2">
              <a:lnSpc>
                <a:spcPct val="90000"/>
              </a:lnSpc>
              <a:defRPr/>
            </a:pPr>
            <a:r>
              <a:rPr lang="en-US" sz="2000" dirty="0">
                <a:solidFill>
                  <a:srgbClr val="002060"/>
                </a:solidFill>
              </a:rPr>
              <a:t>May access in-network specialty care or out-of-network care without a referral</a:t>
            </a:r>
          </a:p>
          <a:p>
            <a:pPr marL="742950" lvl="1" indent="-285750">
              <a:lnSpc>
                <a:spcPct val="90000"/>
              </a:lnSpc>
              <a:defRPr/>
            </a:pPr>
            <a:r>
              <a:rPr lang="en-US" sz="2000" dirty="0">
                <a:solidFill>
                  <a:srgbClr val="002060"/>
                </a:solidFill>
              </a:rPr>
              <a:t>Network providers are independent contractors</a:t>
            </a:r>
          </a:p>
          <a:p>
            <a:endParaRPr lang="en-US" dirty="0"/>
          </a:p>
        </p:txBody>
      </p:sp>
    </p:spTree>
    <p:extLst>
      <p:ext uri="{BB962C8B-B14F-4D97-AF65-F5344CB8AC3E}">
        <p14:creationId xmlns:p14="http://schemas.microsoft.com/office/powerpoint/2010/main" val="3778532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rPr>
              <a:t>Medical Coverage Types</a:t>
            </a:r>
            <a:endParaRPr lang="en-US" sz="2800" dirty="0"/>
          </a:p>
        </p:txBody>
      </p:sp>
      <p:sp>
        <p:nvSpPr>
          <p:cNvPr id="3" name="Content Placeholder 2"/>
          <p:cNvSpPr>
            <a:spLocks noGrp="1"/>
          </p:cNvSpPr>
          <p:nvPr>
            <p:ph idx="1"/>
          </p:nvPr>
        </p:nvSpPr>
        <p:spPr/>
        <p:txBody>
          <a:bodyPr/>
          <a:lstStyle/>
          <a:p>
            <a:pPr marL="342900" indent="-342900">
              <a:lnSpc>
                <a:spcPct val="90000"/>
              </a:lnSpc>
              <a:buNone/>
              <a:defRPr/>
            </a:pPr>
            <a:r>
              <a:rPr lang="en-US" sz="2400" b="1" dirty="0">
                <a:solidFill>
                  <a:srgbClr val="C00000"/>
                </a:solidFill>
              </a:rPr>
              <a:t>Health Maintenance Organization (HMO)</a:t>
            </a:r>
          </a:p>
          <a:p>
            <a:pPr marL="800100" lvl="1" indent="-342900">
              <a:lnSpc>
                <a:spcPct val="90000"/>
              </a:lnSpc>
              <a:defRPr/>
            </a:pPr>
            <a:r>
              <a:rPr lang="en-US" sz="2000" dirty="0">
                <a:solidFill>
                  <a:srgbClr val="002060"/>
                </a:solidFill>
              </a:rPr>
              <a:t>Network-based </a:t>
            </a:r>
            <a:r>
              <a:rPr lang="en-US" sz="2000" dirty="0" smtClean="0">
                <a:solidFill>
                  <a:srgbClr val="002060"/>
                </a:solidFill>
              </a:rPr>
              <a:t>plan</a:t>
            </a:r>
          </a:p>
          <a:p>
            <a:pPr lvl="1" indent="0">
              <a:lnSpc>
                <a:spcPct val="90000"/>
              </a:lnSpc>
              <a:buNone/>
              <a:defRPr/>
            </a:pPr>
            <a:endParaRPr lang="en-US" sz="2000" dirty="0">
              <a:solidFill>
                <a:srgbClr val="002060"/>
              </a:solidFill>
            </a:endParaRPr>
          </a:p>
          <a:p>
            <a:pPr lvl="2">
              <a:lnSpc>
                <a:spcPct val="90000"/>
              </a:lnSpc>
              <a:defRPr/>
            </a:pPr>
            <a:r>
              <a:rPr lang="en-US" sz="2000" dirty="0">
                <a:solidFill>
                  <a:srgbClr val="002060"/>
                </a:solidFill>
              </a:rPr>
              <a:t>Network is usually smaller than PPO network</a:t>
            </a:r>
          </a:p>
          <a:p>
            <a:pPr marL="800100" lvl="1" indent="-342900">
              <a:lnSpc>
                <a:spcPct val="90000"/>
              </a:lnSpc>
              <a:defRPr/>
            </a:pPr>
            <a:r>
              <a:rPr lang="en-US" sz="2000" dirty="0">
                <a:solidFill>
                  <a:srgbClr val="002060"/>
                </a:solidFill>
              </a:rPr>
              <a:t>Benefits usually paid </a:t>
            </a:r>
            <a:r>
              <a:rPr lang="en-US" sz="2000" u="sng" dirty="0">
                <a:solidFill>
                  <a:srgbClr val="002060"/>
                </a:solidFill>
              </a:rPr>
              <a:t>only</a:t>
            </a:r>
            <a:r>
              <a:rPr lang="en-US" sz="2000" dirty="0">
                <a:solidFill>
                  <a:srgbClr val="002060"/>
                </a:solidFill>
              </a:rPr>
              <a:t> if you use network providers</a:t>
            </a:r>
          </a:p>
          <a:p>
            <a:pPr marL="800100" lvl="1" indent="-342900">
              <a:lnSpc>
                <a:spcPct val="90000"/>
              </a:lnSpc>
              <a:defRPr/>
            </a:pPr>
            <a:r>
              <a:rPr lang="en-US" sz="2000" dirty="0">
                <a:solidFill>
                  <a:srgbClr val="002060"/>
                </a:solidFill>
              </a:rPr>
              <a:t>Primary care physician (PCP) (aka “Gatekeeper”) may coordinate all care</a:t>
            </a:r>
          </a:p>
          <a:p>
            <a:pPr marL="800100" lvl="1" indent="-342900">
              <a:lnSpc>
                <a:spcPct val="90000"/>
              </a:lnSpc>
              <a:defRPr/>
            </a:pPr>
            <a:r>
              <a:rPr lang="en-US" sz="2000" dirty="0">
                <a:solidFill>
                  <a:srgbClr val="002060"/>
                </a:solidFill>
              </a:rPr>
              <a:t>Specialty care often requires referral from PCP</a:t>
            </a:r>
          </a:p>
          <a:p>
            <a:pPr marL="800100" lvl="1" indent="-342900">
              <a:lnSpc>
                <a:spcPct val="90000"/>
              </a:lnSpc>
              <a:defRPr/>
            </a:pPr>
            <a:r>
              <a:rPr lang="en-US" sz="2000" dirty="0">
                <a:solidFill>
                  <a:srgbClr val="002060"/>
                </a:solidFill>
              </a:rPr>
              <a:t>Two types </a:t>
            </a:r>
            <a:endParaRPr lang="en-US" sz="2000" dirty="0" smtClean="0">
              <a:solidFill>
                <a:srgbClr val="002060"/>
              </a:solidFill>
            </a:endParaRPr>
          </a:p>
          <a:p>
            <a:pPr lvl="1" indent="0">
              <a:lnSpc>
                <a:spcPct val="90000"/>
              </a:lnSpc>
              <a:buNone/>
              <a:defRPr/>
            </a:pPr>
            <a:endParaRPr lang="en-US" sz="2000" dirty="0">
              <a:solidFill>
                <a:srgbClr val="002060"/>
              </a:solidFill>
            </a:endParaRPr>
          </a:p>
          <a:p>
            <a:pPr lvl="2">
              <a:lnSpc>
                <a:spcPct val="90000"/>
              </a:lnSpc>
              <a:defRPr/>
            </a:pPr>
            <a:r>
              <a:rPr lang="en-US" sz="2000" dirty="0">
                <a:solidFill>
                  <a:srgbClr val="002060"/>
                </a:solidFill>
              </a:rPr>
              <a:t>Staff Model – most disciplines located within one facility</a:t>
            </a:r>
          </a:p>
          <a:p>
            <a:pPr marL="1714500" lvl="3" indent="-342900">
              <a:lnSpc>
                <a:spcPct val="90000"/>
              </a:lnSpc>
              <a:defRPr/>
            </a:pPr>
            <a:r>
              <a:rPr lang="en-US" sz="2000" dirty="0">
                <a:solidFill>
                  <a:srgbClr val="002060"/>
                </a:solidFill>
              </a:rPr>
              <a:t>Doctors may be employees of the HMO (e.g. Kaiser</a:t>
            </a:r>
            <a:r>
              <a:rPr lang="en-US" sz="2000" dirty="0" smtClean="0">
                <a:solidFill>
                  <a:srgbClr val="002060"/>
                </a:solidFill>
              </a:rPr>
              <a:t>)</a:t>
            </a:r>
          </a:p>
          <a:p>
            <a:pPr marL="1371600" lvl="3" indent="0">
              <a:lnSpc>
                <a:spcPct val="90000"/>
              </a:lnSpc>
              <a:buNone/>
              <a:defRPr/>
            </a:pPr>
            <a:endParaRPr lang="en-US" sz="2000" dirty="0">
              <a:solidFill>
                <a:srgbClr val="002060"/>
              </a:solidFill>
            </a:endParaRPr>
          </a:p>
          <a:p>
            <a:pPr lvl="2">
              <a:lnSpc>
                <a:spcPct val="90000"/>
              </a:lnSpc>
              <a:defRPr/>
            </a:pPr>
            <a:r>
              <a:rPr lang="en-US" sz="2000" dirty="0">
                <a:solidFill>
                  <a:srgbClr val="002060"/>
                </a:solidFill>
              </a:rPr>
              <a:t>IPA Model – doctors maintain their own offices</a:t>
            </a:r>
          </a:p>
          <a:p>
            <a:pPr marL="1714500" lvl="3" indent="-342900">
              <a:lnSpc>
                <a:spcPct val="90000"/>
              </a:lnSpc>
              <a:defRPr/>
            </a:pPr>
            <a:r>
              <a:rPr lang="en-US" sz="2000" dirty="0">
                <a:solidFill>
                  <a:srgbClr val="002060"/>
                </a:solidFill>
              </a:rPr>
              <a:t>Doctors are like independent contractors </a:t>
            </a:r>
          </a:p>
          <a:p>
            <a:pPr marL="800100" lvl="1" indent="-342900">
              <a:lnSpc>
                <a:spcPct val="90000"/>
              </a:lnSpc>
              <a:defRPr/>
            </a:pPr>
            <a:r>
              <a:rPr lang="en-US" sz="2000" dirty="0">
                <a:solidFill>
                  <a:srgbClr val="002060"/>
                </a:solidFill>
              </a:rPr>
              <a:t>Physician payment often based on “capitation</a:t>
            </a:r>
            <a:endParaRPr lang="en-US" sz="2000" dirty="0"/>
          </a:p>
        </p:txBody>
      </p:sp>
    </p:spTree>
    <p:extLst>
      <p:ext uri="{BB962C8B-B14F-4D97-AF65-F5344CB8AC3E}">
        <p14:creationId xmlns:p14="http://schemas.microsoft.com/office/powerpoint/2010/main" val="2637628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rPr>
              <a:t>Medical Coverage Types</a:t>
            </a:r>
            <a:endParaRPr lang="en-US" sz="2800" dirty="0"/>
          </a:p>
        </p:txBody>
      </p:sp>
      <p:sp>
        <p:nvSpPr>
          <p:cNvPr id="3" name="Content Placeholder 2"/>
          <p:cNvSpPr>
            <a:spLocks noGrp="1"/>
          </p:cNvSpPr>
          <p:nvPr>
            <p:ph idx="1"/>
          </p:nvPr>
        </p:nvSpPr>
        <p:spPr/>
        <p:txBody>
          <a:bodyPr/>
          <a:lstStyle/>
          <a:p>
            <a:pPr marL="342900" indent="-342900">
              <a:lnSpc>
                <a:spcPct val="90000"/>
              </a:lnSpc>
              <a:buNone/>
              <a:defRPr/>
            </a:pPr>
            <a:r>
              <a:rPr lang="en-US" sz="2400" b="1" dirty="0">
                <a:solidFill>
                  <a:srgbClr val="C00000"/>
                </a:solidFill>
              </a:rPr>
              <a:t>Point of Service (POS) </a:t>
            </a:r>
            <a:endParaRPr lang="en-US" sz="2400" b="1" dirty="0" smtClean="0">
              <a:solidFill>
                <a:srgbClr val="C00000"/>
              </a:solidFill>
            </a:endParaRPr>
          </a:p>
          <a:p>
            <a:pPr marL="342900" indent="-342900">
              <a:lnSpc>
                <a:spcPct val="90000"/>
              </a:lnSpc>
              <a:buNone/>
              <a:defRPr/>
            </a:pPr>
            <a:endParaRPr lang="en-US" sz="2000" b="1" dirty="0">
              <a:solidFill>
                <a:srgbClr val="C00000"/>
              </a:solidFill>
            </a:endParaRPr>
          </a:p>
          <a:p>
            <a:pPr marL="742950" lvl="1" indent="-285750">
              <a:lnSpc>
                <a:spcPct val="90000"/>
              </a:lnSpc>
              <a:defRPr/>
            </a:pPr>
            <a:r>
              <a:rPr lang="en-US" sz="2000" dirty="0">
                <a:solidFill>
                  <a:srgbClr val="002060"/>
                </a:solidFill>
              </a:rPr>
              <a:t>Network-based</a:t>
            </a:r>
          </a:p>
          <a:p>
            <a:pPr lvl="2">
              <a:lnSpc>
                <a:spcPct val="90000"/>
              </a:lnSpc>
              <a:defRPr/>
            </a:pPr>
            <a:r>
              <a:rPr lang="en-US" sz="2000" dirty="0">
                <a:solidFill>
                  <a:srgbClr val="002060"/>
                </a:solidFill>
              </a:rPr>
              <a:t>Network is usually smaller than PPO network</a:t>
            </a:r>
          </a:p>
          <a:p>
            <a:pPr marL="742950" lvl="1" indent="-285750">
              <a:lnSpc>
                <a:spcPct val="90000"/>
              </a:lnSpc>
              <a:defRPr/>
            </a:pPr>
            <a:r>
              <a:rPr lang="en-US" sz="2000" dirty="0">
                <a:solidFill>
                  <a:srgbClr val="002060"/>
                </a:solidFill>
              </a:rPr>
              <a:t>Benefits are paid if you use non-network providers, although at a much lower level (i.e. 90 paid in-network / 70% out-of-network)</a:t>
            </a:r>
          </a:p>
          <a:p>
            <a:pPr marL="742950" lvl="1" indent="-285750">
              <a:lnSpc>
                <a:spcPct val="90000"/>
              </a:lnSpc>
              <a:defRPr/>
            </a:pPr>
            <a:r>
              <a:rPr lang="en-US" sz="2000" dirty="0">
                <a:solidFill>
                  <a:srgbClr val="002060"/>
                </a:solidFill>
              </a:rPr>
              <a:t>PCP may coordinate all care, unless “open access” plan</a:t>
            </a:r>
          </a:p>
          <a:p>
            <a:pPr marL="742950" lvl="1" indent="-285750">
              <a:lnSpc>
                <a:spcPct val="90000"/>
              </a:lnSpc>
              <a:defRPr/>
            </a:pPr>
            <a:r>
              <a:rPr lang="en-US" sz="2000" dirty="0">
                <a:solidFill>
                  <a:srgbClr val="002060"/>
                </a:solidFill>
              </a:rPr>
              <a:t>Referral required for in-network specialty care</a:t>
            </a:r>
          </a:p>
          <a:p>
            <a:pPr marL="742950" lvl="1" indent="-285750">
              <a:lnSpc>
                <a:spcPct val="90000"/>
              </a:lnSpc>
              <a:defRPr/>
            </a:pPr>
            <a:r>
              <a:rPr lang="en-US" sz="2000" dirty="0">
                <a:solidFill>
                  <a:srgbClr val="002060"/>
                </a:solidFill>
              </a:rPr>
              <a:t>Network providers are independent contractors and not employed by insurance company </a:t>
            </a:r>
          </a:p>
          <a:p>
            <a:pPr marL="742950" lvl="1" indent="-285750">
              <a:lnSpc>
                <a:spcPct val="90000"/>
              </a:lnSpc>
              <a:defRPr/>
            </a:pPr>
            <a:r>
              <a:rPr lang="en-US" sz="2000" dirty="0">
                <a:solidFill>
                  <a:srgbClr val="002060"/>
                </a:solidFill>
              </a:rPr>
              <a:t>May look very similar to PPO plans, with lower out-of-network coverage (higher coinsurance &amp; deductibles, etc.)</a:t>
            </a:r>
          </a:p>
          <a:p>
            <a:endParaRPr lang="en-US" dirty="0"/>
          </a:p>
        </p:txBody>
      </p:sp>
    </p:spTree>
    <p:extLst>
      <p:ext uri="{BB962C8B-B14F-4D97-AF65-F5344CB8AC3E}">
        <p14:creationId xmlns:p14="http://schemas.microsoft.com/office/powerpoint/2010/main" val="3201232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rPr>
              <a:t>Medical Coverage Types</a:t>
            </a:r>
            <a:endParaRPr lang="en-US" sz="2800" dirty="0"/>
          </a:p>
        </p:txBody>
      </p:sp>
      <p:sp>
        <p:nvSpPr>
          <p:cNvPr id="3" name="Content Placeholder 2"/>
          <p:cNvSpPr>
            <a:spLocks noGrp="1"/>
          </p:cNvSpPr>
          <p:nvPr>
            <p:ph idx="1"/>
          </p:nvPr>
        </p:nvSpPr>
        <p:spPr/>
        <p:txBody>
          <a:bodyPr/>
          <a:lstStyle/>
          <a:p>
            <a:pPr marL="381000" indent="-381000">
              <a:buNone/>
              <a:defRPr/>
            </a:pPr>
            <a:r>
              <a:rPr lang="en-US" sz="2400" b="1" dirty="0" smtClean="0">
                <a:solidFill>
                  <a:srgbClr val="C00000"/>
                </a:solidFill>
              </a:rPr>
              <a:t>Indemnity</a:t>
            </a:r>
          </a:p>
          <a:p>
            <a:pPr marL="381000" indent="-381000">
              <a:buNone/>
              <a:defRPr/>
            </a:pPr>
            <a:endParaRPr lang="en-US" sz="2000" b="1" dirty="0">
              <a:solidFill>
                <a:srgbClr val="C00000"/>
              </a:solidFill>
            </a:endParaRPr>
          </a:p>
          <a:p>
            <a:pPr marL="838200" lvl="1" indent="-381000">
              <a:defRPr/>
            </a:pPr>
            <a:r>
              <a:rPr lang="en-US" sz="2000" dirty="0">
                <a:solidFill>
                  <a:srgbClr val="002060"/>
                </a:solidFill>
              </a:rPr>
              <a:t>Not network-based, often used  because networks not available </a:t>
            </a:r>
          </a:p>
          <a:p>
            <a:pPr marL="838200" lvl="1" indent="-381000">
              <a:defRPr/>
            </a:pPr>
            <a:r>
              <a:rPr lang="en-US" sz="2000" dirty="0">
                <a:solidFill>
                  <a:srgbClr val="002060"/>
                </a:solidFill>
              </a:rPr>
              <a:t>Benefits are the same, regardless of provider used (coinsurance)</a:t>
            </a:r>
          </a:p>
          <a:p>
            <a:pPr marL="838200" lvl="1" indent="-381000">
              <a:defRPr/>
            </a:pPr>
            <a:r>
              <a:rPr lang="en-US" sz="2000" dirty="0">
                <a:solidFill>
                  <a:srgbClr val="002060"/>
                </a:solidFill>
              </a:rPr>
              <a:t>No PCP </a:t>
            </a:r>
          </a:p>
          <a:p>
            <a:pPr marL="838200" lvl="1" indent="-381000">
              <a:defRPr/>
            </a:pPr>
            <a:r>
              <a:rPr lang="en-US" sz="2000" dirty="0">
                <a:solidFill>
                  <a:srgbClr val="002060"/>
                </a:solidFill>
              </a:rPr>
              <a:t>No referrals from PCP</a:t>
            </a:r>
          </a:p>
          <a:p>
            <a:pPr marL="838200" lvl="1" indent="-381000">
              <a:defRPr/>
            </a:pPr>
            <a:r>
              <a:rPr lang="en-US" sz="2000" dirty="0">
                <a:solidFill>
                  <a:srgbClr val="002060"/>
                </a:solidFill>
              </a:rPr>
              <a:t>No network discounts  </a:t>
            </a:r>
          </a:p>
          <a:p>
            <a:pPr marL="838200" lvl="1" indent="-381000">
              <a:defRPr/>
            </a:pPr>
            <a:r>
              <a:rPr lang="en-US" sz="2000" dirty="0">
                <a:solidFill>
                  <a:srgbClr val="002060"/>
                </a:solidFill>
              </a:rPr>
              <a:t>Most benefit plans pay a percentage of reasonable and customary (R&amp;C) charges</a:t>
            </a:r>
          </a:p>
          <a:p>
            <a:pPr marL="1295400" lvl="2" indent="-381000">
              <a:defRPr/>
            </a:pPr>
            <a:r>
              <a:rPr lang="en-US" sz="2000" dirty="0">
                <a:solidFill>
                  <a:srgbClr val="002060"/>
                </a:solidFill>
              </a:rPr>
              <a:t>Providers whose fees are in excess of R&amp;C may bill patients for additional amounts owed</a:t>
            </a:r>
          </a:p>
          <a:p>
            <a:pPr marL="1295400" lvl="2" indent="-381000">
              <a:defRPr/>
            </a:pPr>
            <a:r>
              <a:rPr lang="en-US" sz="2000" dirty="0">
                <a:solidFill>
                  <a:srgbClr val="002060"/>
                </a:solidFill>
              </a:rPr>
              <a:t>Very costly to employer and employee</a:t>
            </a:r>
          </a:p>
          <a:p>
            <a:endParaRPr lang="en-US" dirty="0"/>
          </a:p>
        </p:txBody>
      </p:sp>
    </p:spTree>
    <p:extLst>
      <p:ext uri="{BB962C8B-B14F-4D97-AF65-F5344CB8AC3E}">
        <p14:creationId xmlns:p14="http://schemas.microsoft.com/office/powerpoint/2010/main" val="3129941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rPr>
              <a:t>Medical Coverage Types</a:t>
            </a:r>
            <a:endParaRPr lang="en-US" sz="2800" dirty="0"/>
          </a:p>
        </p:txBody>
      </p:sp>
      <p:sp>
        <p:nvSpPr>
          <p:cNvPr id="3" name="Content Placeholder 2"/>
          <p:cNvSpPr>
            <a:spLocks noGrp="1"/>
          </p:cNvSpPr>
          <p:nvPr>
            <p:ph idx="1"/>
          </p:nvPr>
        </p:nvSpPr>
        <p:spPr/>
        <p:txBody>
          <a:bodyPr/>
          <a:lstStyle/>
          <a:p>
            <a:pPr marL="342900" indent="-342900">
              <a:buNone/>
              <a:defRPr/>
            </a:pPr>
            <a:r>
              <a:rPr lang="en-US" sz="2400" b="1" dirty="0">
                <a:solidFill>
                  <a:srgbClr val="C00000"/>
                </a:solidFill>
              </a:rPr>
              <a:t>Exclusive Provider Organization (EPO</a:t>
            </a:r>
            <a:r>
              <a:rPr lang="en-US" sz="2400" b="1" dirty="0" smtClean="0">
                <a:solidFill>
                  <a:srgbClr val="C00000"/>
                </a:solidFill>
              </a:rPr>
              <a:t>)</a:t>
            </a:r>
          </a:p>
          <a:p>
            <a:pPr marL="342900" indent="-342900">
              <a:buNone/>
              <a:defRPr/>
            </a:pPr>
            <a:endParaRPr lang="en-US" sz="2000" dirty="0"/>
          </a:p>
          <a:p>
            <a:pPr marL="742950" lvl="1" indent="-285750">
              <a:defRPr/>
            </a:pPr>
            <a:r>
              <a:rPr lang="en-US" sz="2000" dirty="0">
                <a:solidFill>
                  <a:srgbClr val="002060"/>
                </a:solidFill>
              </a:rPr>
              <a:t>Benefit structure similar to HMO (e.g., rich in-network benefits; little or no benefits paid out-of-network)</a:t>
            </a:r>
          </a:p>
          <a:p>
            <a:pPr marL="742950" lvl="1" indent="-285750">
              <a:defRPr/>
            </a:pPr>
            <a:r>
              <a:rPr lang="en-US" sz="2000" dirty="0">
                <a:solidFill>
                  <a:srgbClr val="002060"/>
                </a:solidFill>
              </a:rPr>
              <a:t>No PCP required</a:t>
            </a:r>
          </a:p>
          <a:p>
            <a:pPr marL="742950" lvl="1" indent="-285750">
              <a:defRPr/>
            </a:pPr>
            <a:r>
              <a:rPr lang="en-US" sz="2000" dirty="0">
                <a:solidFill>
                  <a:srgbClr val="002060"/>
                </a:solidFill>
              </a:rPr>
              <a:t>Physician reimbursement is not like an HMO </a:t>
            </a:r>
          </a:p>
          <a:p>
            <a:pPr marL="742950" lvl="1" indent="-285750">
              <a:defRPr/>
            </a:pPr>
            <a:r>
              <a:rPr lang="en-US" sz="2000" dirty="0">
                <a:solidFill>
                  <a:srgbClr val="002060"/>
                </a:solidFill>
              </a:rPr>
              <a:t>Not priced as competitively as an HMO</a:t>
            </a:r>
          </a:p>
          <a:p>
            <a:pPr marL="742950" lvl="1" indent="-285750">
              <a:defRPr/>
            </a:pPr>
            <a:r>
              <a:rPr lang="en-US" sz="2000" dirty="0">
                <a:solidFill>
                  <a:srgbClr val="002060"/>
                </a:solidFill>
              </a:rPr>
              <a:t>Developed by insurers who don’t have a true HMO product but want to offer their clients an HMO-type benefit</a:t>
            </a:r>
          </a:p>
          <a:p>
            <a:endParaRPr lang="en-US" dirty="0"/>
          </a:p>
        </p:txBody>
      </p:sp>
    </p:spTree>
    <p:extLst>
      <p:ext uri="{BB962C8B-B14F-4D97-AF65-F5344CB8AC3E}">
        <p14:creationId xmlns:p14="http://schemas.microsoft.com/office/powerpoint/2010/main" val="36820889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29ce6eb268ef74209b69c023f82e232312aafd74"/>
</p:tagLst>
</file>

<file path=ppt/theme/theme1.xml><?xml version="1.0" encoding="utf-8"?>
<a:theme xmlns:a="http://schemas.openxmlformats.org/drawingml/2006/main" name="Aon-ppt-guide-Print-LTR-4">
  <a:themeElements>
    <a:clrScheme name="Aon Health Core Slides Theme Colors">
      <a:dk1>
        <a:srgbClr val="000000"/>
      </a:dk1>
      <a:lt1>
        <a:srgbClr val="FFFFFF"/>
      </a:lt1>
      <a:dk2>
        <a:srgbClr val="E11B22"/>
      </a:dk2>
      <a:lt2>
        <a:srgbClr val="4D4F53"/>
      </a:lt2>
      <a:accent1>
        <a:srgbClr val="5EB6E4"/>
      </a:accent1>
      <a:accent2>
        <a:srgbClr val="0083A9"/>
      </a:accent2>
      <a:accent3>
        <a:srgbClr val="0039A6"/>
      </a:accent3>
      <a:accent4>
        <a:srgbClr val="003F72"/>
      </a:accent4>
      <a:accent5>
        <a:srgbClr val="C9CAC8"/>
      </a:accent5>
      <a:accent6>
        <a:srgbClr val="4D4F53"/>
      </a:accent6>
      <a:hlink>
        <a:srgbClr val="E11B22"/>
      </a:hlink>
      <a:folHlink>
        <a:srgbClr val="E11B22"/>
      </a:folHlink>
    </a:clrScheme>
    <a:fontScheme name="Aon_PowerPoint_Template_NoImage-3-0">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08" charset="-128"/>
          </a:defRPr>
        </a:defPPr>
      </a:lstStyle>
    </a:lnDef>
  </a:objectDefaults>
  <a:extraClrSchemeLst>
    <a:extraClrScheme>
      <a:clrScheme name="Aon_PowerPoint_Template_NoImage-3-0 1">
        <a:dk1>
          <a:srgbClr val="000000"/>
        </a:dk1>
        <a:lt1>
          <a:srgbClr val="FFFFFF"/>
        </a:lt1>
        <a:dk2>
          <a:srgbClr val="5EB6E4"/>
        </a:dk2>
        <a:lt2>
          <a:srgbClr val="4D4F53"/>
        </a:lt2>
        <a:accent1>
          <a:srgbClr val="C9CAC8"/>
        </a:accent1>
        <a:accent2>
          <a:srgbClr val="7AB800"/>
        </a:accent2>
        <a:accent3>
          <a:srgbClr val="FFFFFF"/>
        </a:accent3>
        <a:accent4>
          <a:srgbClr val="000000"/>
        </a:accent4>
        <a:accent5>
          <a:srgbClr val="E1E1E0"/>
        </a:accent5>
        <a:accent6>
          <a:srgbClr val="6EA600"/>
        </a:accent6>
        <a:hlink>
          <a:srgbClr val="F0AB00"/>
        </a:hlink>
        <a:folHlink>
          <a:srgbClr val="D3CD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 id="{4D40EE9C-30E9-4A94-86DF-C9F6C4AF52FE}" vid="{D74BB695-3466-4BFA-86D5-9322EC3B1EA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2770</TotalTime>
  <Words>2144</Words>
  <Application>Microsoft Office PowerPoint</Application>
  <PresentationFormat>On-screen Show (4:3)</PresentationFormat>
  <Paragraphs>366</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Aon-ppt-guide-Print-LTR-4</vt:lpstr>
      <vt:lpstr>    Counselor Learning Series 2017 </vt:lpstr>
      <vt:lpstr>Agenda – Benefits Overview </vt:lpstr>
      <vt:lpstr>Employer Benefit Offerings</vt:lpstr>
      <vt:lpstr>Employer Benefit Offerings</vt:lpstr>
      <vt:lpstr>Medical Coverage Types</vt:lpstr>
      <vt:lpstr>Medical Coverage Types</vt:lpstr>
      <vt:lpstr>Medical Coverage Types</vt:lpstr>
      <vt:lpstr>Medical Coverage Types</vt:lpstr>
      <vt:lpstr>Medical Coverage Types</vt:lpstr>
      <vt:lpstr>Medical Coverage Types – Sample Plan Design</vt:lpstr>
      <vt:lpstr>Medical Out  of Pocket Costs</vt:lpstr>
      <vt:lpstr>Consumer Driven Healthcare</vt:lpstr>
      <vt:lpstr>Consumer Driven Healthcare</vt:lpstr>
      <vt:lpstr>Dental</vt:lpstr>
      <vt:lpstr>Dental Plan Design</vt:lpstr>
      <vt:lpstr>Vision</vt:lpstr>
      <vt:lpstr>Basic Term Life Insurance</vt:lpstr>
      <vt:lpstr>Basic Term Life Insurance</vt:lpstr>
      <vt:lpstr>Supplemental Term Life Insurance</vt:lpstr>
      <vt:lpstr>Supplemental Term Life Insurance</vt:lpstr>
      <vt:lpstr>Supplemental Life Insurance</vt:lpstr>
      <vt:lpstr>Supplemental Life Insurance</vt:lpstr>
      <vt:lpstr>401k</vt:lpstr>
      <vt:lpstr>Voluntary Benefits </vt:lpstr>
      <vt:lpstr>A Case for Voluntary Coverage</vt:lpstr>
      <vt:lpstr>PowerPoint Presentation</vt:lpstr>
    </vt:vector>
  </TitlesOfParts>
  <Company>Aon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Piela</dc:creator>
  <cp:lastModifiedBy>Warren Frye</cp:lastModifiedBy>
  <cp:revision>218</cp:revision>
  <dcterms:created xsi:type="dcterms:W3CDTF">2017-01-09T19:12:21Z</dcterms:created>
  <dcterms:modified xsi:type="dcterms:W3CDTF">2017-06-14T16:11:31Z</dcterms:modified>
</cp:coreProperties>
</file>